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7" r:id="rId2"/>
    <p:sldId id="262" r:id="rId3"/>
    <p:sldId id="272" r:id="rId4"/>
    <p:sldId id="265" r:id="rId5"/>
    <p:sldId id="266" r:id="rId6"/>
    <p:sldId id="267" r:id="rId7"/>
    <p:sldId id="270" r:id="rId8"/>
    <p:sldId id="273" r:id="rId9"/>
    <p:sldId id="274" r:id="rId10"/>
    <p:sldId id="268" r:id="rId11"/>
    <p:sldId id="264" r:id="rId12"/>
    <p:sldId id="263" r:id="rId13"/>
    <p:sldId id="275" r:id="rId14"/>
    <p:sldId id="258" r:id="rId15"/>
    <p:sldId id="276" r:id="rId16"/>
    <p:sldId id="277" r:id="rId17"/>
    <p:sldId id="259" r:id="rId18"/>
    <p:sldId id="278" r:id="rId19"/>
    <p:sldId id="260" r:id="rId20"/>
    <p:sldId id="269" r:id="rId21"/>
    <p:sldId id="27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6666"/>
    <a:srgbClr val="E15E5E"/>
    <a:srgbClr val="C653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48" autoAdjust="0"/>
    <p:restoredTop sz="79822" autoAdjust="0"/>
  </p:normalViewPr>
  <p:slideViewPr>
    <p:cSldViewPr snapToGrid="0">
      <p:cViewPr varScale="1">
        <p:scale>
          <a:sx n="110" d="100"/>
          <a:sy n="110" d="100"/>
        </p:scale>
        <p:origin x="1608"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6CB6EA-7136-4038-872A-69D7E973C654}" type="datetimeFigureOut">
              <a:rPr lang="en-US" smtClean="0"/>
              <a:t>7/31/2017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A077A-3C50-4E66-8A8B-44173DBEADD4}" type="slidenum">
              <a:rPr lang="en-US" smtClean="0"/>
              <a:t>‹#›</a:t>
            </a:fld>
            <a:endParaRPr lang="en-US"/>
          </a:p>
        </p:txBody>
      </p:sp>
    </p:spTree>
    <p:extLst>
      <p:ext uri="{BB962C8B-B14F-4D97-AF65-F5344CB8AC3E}">
        <p14:creationId xmlns:p14="http://schemas.microsoft.com/office/powerpoint/2010/main" val="3696924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I’m Nik Molnar and</a:t>
            </a:r>
            <a:r>
              <a:rPr lang="en-US" baseline="0" dirty="0"/>
              <a:t> I’m a web developer from Austin Texas.</a:t>
            </a:r>
          </a:p>
          <a:p>
            <a:endParaRPr lang="en-US" baseline="0" dirty="0"/>
          </a:p>
          <a:p>
            <a:r>
              <a:rPr lang="en-US" baseline="0" dirty="0"/>
              <a:t>Typically I present about web performance and how to make the web faster, but today I wanted to do something a little different. I wanted to talk about food, and to try to use developer concepts to show everyone how to be a better cook.</a:t>
            </a:r>
          </a:p>
          <a:p>
            <a:endParaRPr lang="en-US" baseline="0" dirty="0"/>
          </a:p>
          <a:p>
            <a:r>
              <a:rPr lang="en-US" baseline="0" dirty="0"/>
              <a:t>15</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1</a:t>
            </a:fld>
            <a:endParaRPr lang="en-US"/>
          </a:p>
        </p:txBody>
      </p:sp>
    </p:spTree>
    <p:extLst>
      <p:ext uri="{BB962C8B-B14F-4D97-AF65-F5344CB8AC3E}">
        <p14:creationId xmlns:p14="http://schemas.microsoft.com/office/powerpoint/2010/main" val="40635924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how much salt and acid should</a:t>
            </a:r>
            <a:r>
              <a:rPr lang="en-US" baseline="0" dirty="0"/>
              <a:t> you add? When is an ingredient perfectly cooked? This is where Taste Driven Development comes in. Taste your food while it’s cooking. If it’s too bland, refactor your seasoning and test again. </a:t>
            </a:r>
          </a:p>
          <a:p>
            <a:endParaRPr lang="en-US" baseline="0" dirty="0"/>
          </a:p>
          <a:p>
            <a:r>
              <a:rPr lang="en-US" baseline="0" dirty="0"/>
              <a:t>2:30</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10</a:t>
            </a:fld>
            <a:endParaRPr lang="en-US"/>
          </a:p>
        </p:txBody>
      </p:sp>
    </p:spTree>
    <p:extLst>
      <p:ext uri="{BB962C8B-B14F-4D97-AF65-F5344CB8AC3E}">
        <p14:creationId xmlns:p14="http://schemas.microsoft.com/office/powerpoint/2010/main" val="3351241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throw out your cookbooks. Cookbooks authors are</a:t>
            </a:r>
            <a:r>
              <a:rPr lang="en-US" sz="1200" kern="1200" baseline="0" dirty="0">
                <a:solidFill>
                  <a:schemeClr val="tx1"/>
                </a:solidFill>
                <a:effectLst/>
                <a:latin typeface="+mn-lt"/>
                <a:ea typeface="+mn-ea"/>
                <a:cs typeface="+mn-cs"/>
              </a:rPr>
              <a:t> just astronaut architects dictating from on high how systems should be built, reducing you to nothing more than a code monkey.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You can architect a tasty dish yourself: You don’t need a cookbook. here’s how.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2:45</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11</a:t>
            </a:fld>
            <a:endParaRPr lang="en-US"/>
          </a:p>
        </p:txBody>
      </p:sp>
    </p:spTree>
    <p:extLst>
      <p:ext uri="{BB962C8B-B14F-4D97-AF65-F5344CB8AC3E}">
        <p14:creationId xmlns:p14="http://schemas.microsoft.com/office/powerpoint/2010/main" val="4060337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break down a dish you like into it’s basic abstractions. For example all of these foods </a:t>
            </a:r>
            <a:r>
              <a:rPr lang="en-US" baseline="0" dirty="0"/>
              <a:t>implement the </a:t>
            </a:r>
            <a:r>
              <a:rPr lang="en-US" baseline="0" dirty="0" err="1"/>
              <a:t>IDumpling</a:t>
            </a:r>
            <a:r>
              <a:rPr lang="en-US" baseline="0" dirty="0"/>
              <a:t> interface. Once you understand the interface of a dish, you can twist it and implement it however you want:</a:t>
            </a:r>
          </a:p>
          <a:p>
            <a:endParaRPr lang="en-US" baseline="0" dirty="0"/>
          </a:p>
          <a:p>
            <a:r>
              <a:rPr lang="en-US" baseline="0" dirty="0"/>
              <a:t>3:00</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12</a:t>
            </a:fld>
            <a:endParaRPr lang="en-US"/>
          </a:p>
        </p:txBody>
      </p:sp>
    </p:spTree>
    <p:extLst>
      <p:ext uri="{BB962C8B-B14F-4D97-AF65-F5344CB8AC3E}">
        <p14:creationId xmlns:p14="http://schemas.microsoft.com/office/powerpoint/2010/main" val="361496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pattern of abstractions repeats</a:t>
            </a:r>
            <a:r>
              <a:rPr lang="en-US" baseline="0" dirty="0"/>
              <a:t> itself across dishes all around the world with different ingredients, techniques and flavors. Sometimes the components are rearranged a lot: For example, these sandwiches share the same architecture as Spaghetti Carbonara and most tacos.</a:t>
            </a:r>
          </a:p>
          <a:p>
            <a:endParaRPr lang="en-US" baseline="0" dirty="0"/>
          </a:p>
          <a:p>
            <a:r>
              <a:rPr lang="en-US" baseline="0" dirty="0"/>
              <a:t>3:15</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13</a:t>
            </a:fld>
            <a:endParaRPr lang="en-US"/>
          </a:p>
        </p:txBody>
      </p:sp>
    </p:spTree>
    <p:extLst>
      <p:ext uri="{BB962C8B-B14F-4D97-AF65-F5344CB8AC3E}">
        <p14:creationId xmlns:p14="http://schemas.microsoft.com/office/powerpoint/2010/main" val="767409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there, you just have to figure out which ingredients to pair together. </a:t>
            </a:r>
          </a:p>
          <a:p>
            <a:endParaRPr lang="en-US" dirty="0"/>
          </a:p>
          <a:p>
            <a:r>
              <a:rPr lang="en-US" dirty="0"/>
              <a:t>But that’s pretty simple, because, ingredients that</a:t>
            </a:r>
            <a:r>
              <a:rPr lang="en-US" baseline="0" dirty="0"/>
              <a:t> grow together, go together. </a:t>
            </a:r>
          </a:p>
          <a:p>
            <a:endParaRPr lang="en-US" baseline="0" dirty="0"/>
          </a:p>
          <a:p>
            <a:r>
              <a:rPr lang="en-US" baseline="0" dirty="0"/>
              <a:t>If they grow together seasonally, or if they grow together regionally they almost always taste good with each other.</a:t>
            </a:r>
          </a:p>
          <a:p>
            <a:endParaRPr lang="en-US" baseline="0" dirty="0"/>
          </a:p>
          <a:p>
            <a:r>
              <a:rPr lang="en-US" baseline="0" dirty="0"/>
              <a:t>3:30</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14</a:t>
            </a:fld>
            <a:endParaRPr lang="en-US"/>
          </a:p>
        </p:txBody>
      </p:sp>
    </p:spTree>
    <p:extLst>
      <p:ext uri="{BB962C8B-B14F-4D97-AF65-F5344CB8AC3E}">
        <p14:creationId xmlns:p14="http://schemas.microsoft.com/office/powerpoint/2010/main" val="419708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know picking produce is hard… You’re running around the store squeezing things</a:t>
            </a:r>
            <a:r>
              <a:rPr lang="en-US" baseline="0" dirty="0"/>
              <a:t> and </a:t>
            </a:r>
            <a:r>
              <a:rPr lang="en-US" dirty="0"/>
              <a:t>shaking things and holding them up to the light trying to find the perfect piece</a:t>
            </a:r>
            <a:r>
              <a:rPr lang="en-US" baseline="0" dirty="0"/>
              <a:t> of whatever.</a:t>
            </a:r>
          </a:p>
          <a:p>
            <a:endParaRPr lang="en-US" baseline="0" dirty="0"/>
          </a:p>
          <a:p>
            <a:r>
              <a:rPr lang="en-US" baseline="0" dirty="0"/>
              <a:t>And then we </a:t>
            </a:r>
            <a:r>
              <a:rPr lang="en-US" baseline="0" dirty="0" err="1"/>
              <a:t>g</a:t>
            </a:r>
            <a:r>
              <a:rPr lang="en-US" dirty="0" err="1"/>
              <a:t>otta</a:t>
            </a:r>
            <a:r>
              <a:rPr lang="en-US" dirty="0"/>
              <a:t> peel</a:t>
            </a:r>
            <a:r>
              <a:rPr lang="en-US" baseline="0" dirty="0"/>
              <a:t> off all those freaking little stickers al-Qaida puts on there. </a:t>
            </a:r>
          </a:p>
          <a:p>
            <a:endParaRPr lang="en-US" baseline="0" dirty="0"/>
          </a:p>
          <a:p>
            <a:r>
              <a:rPr lang="en-US" baseline="0" dirty="0"/>
              <a:t>But do try to use the best ingredients you can find.</a:t>
            </a:r>
          </a:p>
          <a:p>
            <a:endParaRPr lang="en-US" baseline="0" dirty="0"/>
          </a:p>
          <a:p>
            <a:r>
              <a:rPr lang="en-US" baseline="0" dirty="0"/>
              <a:t>3:45</a:t>
            </a:r>
          </a:p>
        </p:txBody>
      </p:sp>
      <p:sp>
        <p:nvSpPr>
          <p:cNvPr id="4" name="Slide Number Placeholder 3"/>
          <p:cNvSpPr>
            <a:spLocks noGrp="1"/>
          </p:cNvSpPr>
          <p:nvPr>
            <p:ph type="sldNum" sz="quarter" idx="10"/>
          </p:nvPr>
        </p:nvSpPr>
        <p:spPr/>
        <p:txBody>
          <a:bodyPr/>
          <a:lstStyle/>
          <a:p>
            <a:fld id="{28FA077A-3C50-4E66-8A8B-44173DBEADD4}" type="slidenum">
              <a:rPr lang="en-US" smtClean="0"/>
              <a:t>15</a:t>
            </a:fld>
            <a:endParaRPr lang="en-US"/>
          </a:p>
        </p:txBody>
      </p:sp>
    </p:spTree>
    <p:extLst>
      <p:ext uri="{BB962C8B-B14F-4D97-AF65-F5344CB8AC3E}">
        <p14:creationId xmlns:p14="http://schemas.microsoft.com/office/powerpoint/2010/main" val="2166757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sub-par ingredients just doesn’t work.</a:t>
            </a:r>
          </a:p>
          <a:p>
            <a:endParaRPr lang="en-US" dirty="0"/>
          </a:p>
          <a:p>
            <a:r>
              <a:rPr lang="en-US" dirty="0"/>
              <a:t>Have</a:t>
            </a:r>
            <a:r>
              <a:rPr lang="en-US" baseline="0" dirty="0"/>
              <a:t> you ever used milk the day after it expired? It’s terrifying. You’re running around “I smelled it, you smelled it what’s it supposed to smell like. I </a:t>
            </a:r>
            <a:r>
              <a:rPr lang="en-US" baseline="0" dirty="0" err="1"/>
              <a:t>dunno</a:t>
            </a:r>
            <a:r>
              <a:rPr lang="en-US" baseline="0" dirty="0"/>
              <a:t>! It smells like milk to me!”</a:t>
            </a:r>
          </a:p>
          <a:p>
            <a:endParaRPr lang="en-US" baseline="0" dirty="0"/>
          </a:p>
          <a:p>
            <a:r>
              <a:rPr lang="en-US" baseline="0" dirty="0"/>
              <a:t>It’s the same feeling I get when I use .NET Core: Is this thing any good? I tried it, you tried it </a:t>
            </a:r>
            <a:r>
              <a:rPr lang="en-US" baseline="0" dirty="0" err="1"/>
              <a:t>it</a:t>
            </a:r>
            <a:r>
              <a:rPr lang="en-US" baseline="0" dirty="0"/>
              <a:t> feels like Node to me! </a:t>
            </a:r>
          </a:p>
          <a:p>
            <a:endParaRPr lang="en-US" baseline="0" dirty="0"/>
          </a:p>
          <a:p>
            <a:r>
              <a:rPr lang="en-US" baseline="0" dirty="0"/>
              <a:t>4:00</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16</a:t>
            </a:fld>
            <a:endParaRPr lang="en-US"/>
          </a:p>
        </p:txBody>
      </p:sp>
    </p:spTree>
    <p:extLst>
      <p:ext uri="{BB962C8B-B14F-4D97-AF65-F5344CB8AC3E}">
        <p14:creationId xmlns:p14="http://schemas.microsoft.com/office/powerpoint/2010/main" val="1977479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a:t>
            </a:r>
            <a:r>
              <a:rPr lang="en-US" baseline="0" dirty="0"/>
              <a:t> lastly, I’ll tell you – don’t worry about what other people think. Just make food that you like to eat for the people you like to be with.</a:t>
            </a:r>
          </a:p>
          <a:p>
            <a:endParaRPr lang="en-US" baseline="0" dirty="0"/>
          </a:p>
          <a:p>
            <a:r>
              <a:rPr lang="en-US" baseline="0" dirty="0"/>
              <a:t>Is anyone in here gluten free? Communists! </a:t>
            </a:r>
            <a:r>
              <a:rPr lang="en-US" dirty="0"/>
              <a:t> </a:t>
            </a:r>
            <a:r>
              <a:rPr lang="en-US" baseline="0" dirty="0"/>
              <a:t>Gluten free is such a 1</a:t>
            </a:r>
            <a:r>
              <a:rPr lang="en-US" baseline="30000" dirty="0"/>
              <a:t>st</a:t>
            </a:r>
            <a:r>
              <a:rPr lang="en-US" baseline="0" dirty="0"/>
              <a:t> world problem. </a:t>
            </a:r>
            <a:r>
              <a:rPr lang="en-US" baseline="0" dirty="0" err="1"/>
              <a:t>Ain’t</a:t>
            </a:r>
            <a:r>
              <a:rPr lang="en-US" baseline="0" dirty="0"/>
              <a:t> no one living in the projects eating gluten free – I can tell you that.</a:t>
            </a:r>
          </a:p>
          <a:p>
            <a:endParaRPr lang="en-US" baseline="0" dirty="0"/>
          </a:p>
          <a:p>
            <a:r>
              <a:rPr lang="en-US" baseline="0" dirty="0"/>
              <a:t>4:15</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17</a:t>
            </a:fld>
            <a:endParaRPr lang="en-US"/>
          </a:p>
        </p:txBody>
      </p:sp>
    </p:spTree>
    <p:extLst>
      <p:ext uri="{BB962C8B-B14F-4D97-AF65-F5344CB8AC3E}">
        <p14:creationId xmlns:p14="http://schemas.microsoft.com/office/powerpoint/2010/main" val="2578234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vegans, don’t even get me started on vegans. I’m a level 8 vegan… I don’t eat anything with</a:t>
            </a:r>
            <a:r>
              <a:rPr lang="en-US" baseline="0" dirty="0"/>
              <a:t> a shadow. I’m never going to invite you to dinner.</a:t>
            </a:r>
          </a:p>
          <a:p>
            <a:endParaRPr lang="en-US" baseline="0" dirty="0"/>
          </a:p>
          <a:p>
            <a:r>
              <a:rPr lang="en-US" baseline="0" dirty="0"/>
              <a:t>4:30</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18</a:t>
            </a:fld>
            <a:endParaRPr lang="en-US"/>
          </a:p>
        </p:txBody>
      </p:sp>
    </p:spTree>
    <p:extLst>
      <p:ext uri="{BB962C8B-B14F-4D97-AF65-F5344CB8AC3E}">
        <p14:creationId xmlns:p14="http://schemas.microsoft.com/office/powerpoint/2010/main" val="1130600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Fsharp</a:t>
            </a:r>
            <a:r>
              <a:rPr lang="en-US" dirty="0"/>
              <a:t> developers are just as bad as vegans. We get it, everything you do is better than us.</a:t>
            </a:r>
          </a:p>
          <a:p>
            <a:endParaRPr lang="en-US" dirty="0"/>
          </a:p>
          <a:p>
            <a:r>
              <a:rPr lang="en-US" dirty="0"/>
              <a:t>Man, if</a:t>
            </a:r>
            <a:r>
              <a:rPr lang="en-US" baseline="0" dirty="0"/>
              <a:t> you’re an </a:t>
            </a:r>
            <a:r>
              <a:rPr lang="en-US" baseline="0" dirty="0" err="1"/>
              <a:t>Fsharp</a:t>
            </a:r>
            <a:r>
              <a:rPr lang="en-US" baseline="0" dirty="0"/>
              <a:t> vegan, you should just delete your twitter account right now. You’re officially the worst. No one wants to hear from you.</a:t>
            </a:r>
          </a:p>
          <a:p>
            <a:endParaRPr lang="en-US" baseline="0" dirty="0"/>
          </a:p>
          <a:p>
            <a:r>
              <a:rPr lang="en-US" baseline="0" dirty="0"/>
              <a:t>4:45</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19</a:t>
            </a:fld>
            <a:endParaRPr lang="en-US"/>
          </a:p>
        </p:txBody>
      </p:sp>
    </p:spTree>
    <p:extLst>
      <p:ext uri="{BB962C8B-B14F-4D97-AF65-F5344CB8AC3E}">
        <p14:creationId xmlns:p14="http://schemas.microsoft.com/office/powerpoint/2010/main" val="422133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I have</a:t>
            </a:r>
            <a:r>
              <a:rPr lang="en-US" baseline="0" dirty="0"/>
              <a:t> the credentials to pull this off 1)</a:t>
            </a:r>
            <a:r>
              <a:rPr lang="en-US" dirty="0"/>
              <a:t> because I’m fat and clearly know a thing or two about food, and 2) because I</a:t>
            </a:r>
            <a:r>
              <a:rPr lang="en-US" baseline="0" dirty="0"/>
              <a:t> am published in a prestigious cookbook right along side with recipes for delicacy's like Dragon Turds and advanced French techniques like “read the back of the box”.</a:t>
            </a:r>
          </a:p>
          <a:p>
            <a:endParaRPr lang="en-US" baseline="0" dirty="0"/>
          </a:p>
          <a:p>
            <a:r>
              <a:rPr lang="en-US" baseline="0" dirty="0"/>
              <a:t>30</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2</a:t>
            </a:fld>
            <a:endParaRPr lang="en-US"/>
          </a:p>
        </p:txBody>
      </p:sp>
    </p:spTree>
    <p:extLst>
      <p:ext uri="{BB962C8B-B14F-4D97-AF65-F5344CB8AC3E}">
        <p14:creationId xmlns:p14="http://schemas.microsoft.com/office/powerpoint/2010/main" val="488704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in all seriousness. No matter what you end up cooking – always remember the reason</a:t>
            </a:r>
            <a:r>
              <a:rPr lang="en-US" baseline="0" dirty="0"/>
              <a:t> you’re cooking that meal is to nurture and bring people together. That’s means that out of all the tools in your kitchen, your table is the most important because it’s where everyone comes together.</a:t>
            </a:r>
          </a:p>
          <a:p>
            <a:endParaRPr lang="en-US" baseline="0" dirty="0"/>
          </a:p>
          <a:p>
            <a:r>
              <a:rPr lang="en-US" baseline="0" dirty="0"/>
              <a:t>Thanks </a:t>
            </a:r>
            <a:r>
              <a:rPr lang="en-US" baseline="0" dirty="0" err="1"/>
              <a:t>pubconf</a:t>
            </a:r>
            <a:r>
              <a:rPr lang="en-US" baseline="0" dirty="0"/>
              <a:t>, you were great and I </a:t>
            </a:r>
            <a:r>
              <a:rPr lang="en-US" baseline="0"/>
              <a:t>was awesome!</a:t>
            </a:r>
            <a:endParaRPr lang="en-US" baseline="0" dirty="0"/>
          </a:p>
          <a:p>
            <a:endParaRPr lang="en-US" baseline="0" dirty="0"/>
          </a:p>
          <a:p>
            <a:r>
              <a:rPr lang="en-US" baseline="0" dirty="0"/>
              <a:t>5:00</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20</a:t>
            </a:fld>
            <a:endParaRPr lang="en-US"/>
          </a:p>
        </p:txBody>
      </p:sp>
    </p:spTree>
    <p:extLst>
      <p:ext uri="{BB962C8B-B14F-4D97-AF65-F5344CB8AC3E}">
        <p14:creationId xmlns:p14="http://schemas.microsoft.com/office/powerpoint/2010/main" val="1034192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8FA077A-3C50-4E66-8A8B-44173DBEADD4}" type="slidenum">
              <a:rPr lang="en-US" smtClean="0"/>
              <a:t>21</a:t>
            </a:fld>
            <a:endParaRPr lang="en-US"/>
          </a:p>
        </p:txBody>
      </p:sp>
    </p:spTree>
    <p:extLst>
      <p:ext uri="{BB962C8B-B14F-4D97-AF65-F5344CB8AC3E}">
        <p14:creationId xmlns:p14="http://schemas.microsoft.com/office/powerpoint/2010/main" val="279499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lets take a moment to consider why should</a:t>
            </a:r>
            <a:r>
              <a:rPr lang="en-US" baseline="0" dirty="0"/>
              <a:t> cook at all? </a:t>
            </a:r>
          </a:p>
          <a:p>
            <a:endParaRPr lang="en-US" baseline="0" dirty="0"/>
          </a:p>
          <a:p>
            <a:r>
              <a:rPr lang="en-US" baseline="0" dirty="0"/>
              <a:t>At one end of the spectrum, some people cook food simply for day to day survival, for others it’s a craft and for the best cooks out there, it’s a fine art.</a:t>
            </a:r>
          </a:p>
          <a:p>
            <a:endParaRPr lang="en-US" baseline="0" dirty="0"/>
          </a:p>
          <a:p>
            <a:r>
              <a:rPr lang="en-US" baseline="0" dirty="0"/>
              <a:t>45</a:t>
            </a:r>
          </a:p>
        </p:txBody>
      </p:sp>
      <p:sp>
        <p:nvSpPr>
          <p:cNvPr id="4" name="Slide Number Placeholder 3"/>
          <p:cNvSpPr>
            <a:spLocks noGrp="1"/>
          </p:cNvSpPr>
          <p:nvPr>
            <p:ph type="sldNum" sz="quarter" idx="10"/>
          </p:nvPr>
        </p:nvSpPr>
        <p:spPr/>
        <p:txBody>
          <a:bodyPr/>
          <a:lstStyle/>
          <a:p>
            <a:fld id="{28FA077A-3C50-4E66-8A8B-44173DBEADD4}" type="slidenum">
              <a:rPr lang="en-US" smtClean="0"/>
              <a:t>3</a:t>
            </a:fld>
            <a:endParaRPr lang="en-US"/>
          </a:p>
        </p:txBody>
      </p:sp>
    </p:spTree>
    <p:extLst>
      <p:ext uri="{BB962C8B-B14F-4D97-AF65-F5344CB8AC3E}">
        <p14:creationId xmlns:p14="http://schemas.microsoft.com/office/powerpoint/2010/main" val="2236654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As software developers, we work across a similar spectrum.</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Sometimes you have no other options and your forced to choke down gas station food to survive. That the </a:t>
            </a:r>
            <a:r>
              <a:rPr lang="en-US" baseline="0" dirty="0" err="1"/>
              <a:t>powershell</a:t>
            </a:r>
            <a:r>
              <a:rPr lang="en-US" baseline="0" dirty="0"/>
              <a:t> script you wrote that one time to do to that one 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1:00</a:t>
            </a:r>
          </a:p>
          <a:p>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4</a:t>
            </a:fld>
            <a:endParaRPr lang="en-US"/>
          </a:p>
        </p:txBody>
      </p:sp>
    </p:spTree>
    <p:extLst>
      <p:ext uri="{BB962C8B-B14F-4D97-AF65-F5344CB8AC3E}">
        <p14:creationId xmlns:p14="http://schemas.microsoft.com/office/powerpoint/2010/main" val="4165419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some of us, definitely not Niall, but some</a:t>
            </a:r>
            <a:r>
              <a:rPr lang="en-US" baseline="0" dirty="0"/>
              <a:t> of us, write code so beautiful that it’s ogled over and moves us into a new way of thinking. Really good food does the same thing, and changes the way we think about a place or a culture.</a:t>
            </a:r>
          </a:p>
          <a:p>
            <a:endParaRPr lang="en-US" baseline="0" dirty="0"/>
          </a:p>
          <a:p>
            <a:r>
              <a:rPr lang="en-US" dirty="0"/>
              <a:t>1:15</a:t>
            </a:r>
          </a:p>
        </p:txBody>
      </p:sp>
      <p:sp>
        <p:nvSpPr>
          <p:cNvPr id="4" name="Slide Number Placeholder 3"/>
          <p:cNvSpPr>
            <a:spLocks noGrp="1"/>
          </p:cNvSpPr>
          <p:nvPr>
            <p:ph type="sldNum" sz="quarter" idx="10"/>
          </p:nvPr>
        </p:nvSpPr>
        <p:spPr/>
        <p:txBody>
          <a:bodyPr/>
          <a:lstStyle/>
          <a:p>
            <a:fld id="{28FA077A-3C50-4E66-8A8B-44173DBEADD4}" type="slidenum">
              <a:rPr lang="en-US" smtClean="0"/>
              <a:t>5</a:t>
            </a:fld>
            <a:endParaRPr lang="en-US"/>
          </a:p>
        </p:txBody>
      </p:sp>
    </p:spTree>
    <p:extLst>
      <p:ext uri="{BB962C8B-B14F-4D97-AF65-F5344CB8AC3E}">
        <p14:creationId xmlns:p14="http://schemas.microsoft.com/office/powerpoint/2010/main" val="200071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you, my fellow software development nerds improve your own cooking craft? Let’s apply some lessons I’ve picked from our line of work.  We’ll cover the </a:t>
            </a:r>
            <a:r>
              <a:rPr lang="en-US" dirty="0" err="1"/>
              <a:t>intrinsics</a:t>
            </a:r>
            <a:r>
              <a:rPr lang="en-US" dirty="0"/>
              <a:t> first. </a:t>
            </a:r>
          </a:p>
          <a:p>
            <a:endParaRPr lang="en-US" dirty="0"/>
          </a:p>
          <a:p>
            <a:r>
              <a:rPr lang="en-US" dirty="0"/>
              <a:t>1:30</a:t>
            </a:r>
          </a:p>
        </p:txBody>
      </p:sp>
      <p:sp>
        <p:nvSpPr>
          <p:cNvPr id="4" name="Slide Number Placeholder 3"/>
          <p:cNvSpPr>
            <a:spLocks noGrp="1"/>
          </p:cNvSpPr>
          <p:nvPr>
            <p:ph type="sldNum" sz="quarter" idx="10"/>
          </p:nvPr>
        </p:nvSpPr>
        <p:spPr/>
        <p:txBody>
          <a:bodyPr/>
          <a:lstStyle/>
          <a:p>
            <a:fld id="{28FA077A-3C50-4E66-8A8B-44173DBEADD4}" type="slidenum">
              <a:rPr lang="en-US" smtClean="0"/>
              <a:t>6</a:t>
            </a:fld>
            <a:endParaRPr lang="en-US"/>
          </a:p>
        </p:txBody>
      </p:sp>
    </p:spTree>
    <p:extLst>
      <p:ext uri="{BB962C8B-B14F-4D97-AF65-F5344CB8AC3E}">
        <p14:creationId xmlns:p14="http://schemas.microsoft.com/office/powerpoint/2010/main" val="3892236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you should season everything. </a:t>
            </a:r>
            <a:r>
              <a:rPr lang="en-US" baseline="0" dirty="0"/>
              <a:t>People think that salt makes food taste salty. That’s because they’re doing it WRONG. Salt shouldn't be used at the table it should be used in the kitchen, before and during the cooking process. Used properly salt magnifies food’s natural flavors. It makes Beef taste beefier and chicken taste more </a:t>
            </a:r>
            <a:r>
              <a:rPr lang="en-US" baseline="0" dirty="0" err="1"/>
              <a:t>chickenery</a:t>
            </a:r>
            <a:r>
              <a:rPr lang="en-US" baseline="0" dirty="0"/>
              <a:t>.</a:t>
            </a:r>
          </a:p>
          <a:p>
            <a:endParaRPr lang="en-US" baseline="0" dirty="0"/>
          </a:p>
          <a:p>
            <a:r>
              <a:rPr lang="en-US" baseline="0" dirty="0"/>
              <a:t>1:45</a:t>
            </a:r>
          </a:p>
        </p:txBody>
      </p:sp>
      <p:sp>
        <p:nvSpPr>
          <p:cNvPr id="4" name="Slide Number Placeholder 3"/>
          <p:cNvSpPr>
            <a:spLocks noGrp="1"/>
          </p:cNvSpPr>
          <p:nvPr>
            <p:ph type="sldNum" sz="quarter" idx="10"/>
          </p:nvPr>
        </p:nvSpPr>
        <p:spPr/>
        <p:txBody>
          <a:bodyPr/>
          <a:lstStyle/>
          <a:p>
            <a:fld id="{28FA077A-3C50-4E66-8A8B-44173DBEADD4}" type="slidenum">
              <a:rPr lang="en-US" smtClean="0"/>
              <a:t>7</a:t>
            </a:fld>
            <a:endParaRPr lang="en-US"/>
          </a:p>
        </p:txBody>
      </p:sp>
    </p:spTree>
    <p:extLst>
      <p:ext uri="{BB962C8B-B14F-4D97-AF65-F5344CB8AC3E}">
        <p14:creationId xmlns:p14="http://schemas.microsoft.com/office/powerpoint/2010/main" val="138228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most</a:t>
            </a:r>
            <a:r>
              <a:rPr lang="en-US" baseline="0" dirty="0"/>
              <a:t> dishes are better with a little bit of acid added at the very end of cooking. Try squeezing some citrus or adding some vinegar to your pan to wake up the flavor of anything you eat.</a:t>
            </a:r>
          </a:p>
          <a:p>
            <a:endParaRPr lang="en-US" baseline="0" dirty="0"/>
          </a:p>
          <a:p>
            <a:r>
              <a:rPr lang="en-US" baseline="0" dirty="0"/>
              <a:t>2:00</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8</a:t>
            </a:fld>
            <a:endParaRPr lang="en-US"/>
          </a:p>
        </p:txBody>
      </p:sp>
    </p:spTree>
    <p:extLst>
      <p:ext uri="{BB962C8B-B14F-4D97-AF65-F5344CB8AC3E}">
        <p14:creationId xmlns:p14="http://schemas.microsoft.com/office/powerpoint/2010/main" val="1326910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remember that “brown food tastes good”. When you brown food you’re driving boring flavorless water out of</a:t>
            </a:r>
            <a:r>
              <a:rPr lang="en-US" baseline="0" dirty="0"/>
              <a:t> it and caramelizing the ingredients natural sugars. Don’t be afraid to let food sit in a pan and actually turn brown.</a:t>
            </a:r>
          </a:p>
          <a:p>
            <a:endParaRPr lang="en-US" baseline="0" dirty="0"/>
          </a:p>
          <a:p>
            <a:r>
              <a:rPr lang="en-US" baseline="0" dirty="0"/>
              <a:t>2:15</a:t>
            </a:r>
            <a:endParaRPr lang="en-US" dirty="0"/>
          </a:p>
        </p:txBody>
      </p:sp>
      <p:sp>
        <p:nvSpPr>
          <p:cNvPr id="4" name="Slide Number Placeholder 3"/>
          <p:cNvSpPr>
            <a:spLocks noGrp="1"/>
          </p:cNvSpPr>
          <p:nvPr>
            <p:ph type="sldNum" sz="quarter" idx="10"/>
          </p:nvPr>
        </p:nvSpPr>
        <p:spPr/>
        <p:txBody>
          <a:bodyPr/>
          <a:lstStyle/>
          <a:p>
            <a:fld id="{28FA077A-3C50-4E66-8A8B-44173DBEADD4}" type="slidenum">
              <a:rPr lang="en-US" smtClean="0"/>
              <a:t>9</a:t>
            </a:fld>
            <a:endParaRPr lang="en-US"/>
          </a:p>
        </p:txBody>
      </p:sp>
    </p:spTree>
    <p:extLst>
      <p:ext uri="{BB962C8B-B14F-4D97-AF65-F5344CB8AC3E}">
        <p14:creationId xmlns:p14="http://schemas.microsoft.com/office/powerpoint/2010/main" val="3056015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67C078-3E15-4FC3-9B8A-8AD9A6373BE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EA3AC-F1F1-44CB-81E5-30BDCBB2368F}" type="slidenum">
              <a:rPr lang="en-US" smtClean="0"/>
              <a:t>‹#›</a:t>
            </a:fld>
            <a:endParaRPr lang="en-US"/>
          </a:p>
        </p:txBody>
      </p:sp>
    </p:spTree>
    <p:extLst>
      <p:ext uri="{BB962C8B-B14F-4D97-AF65-F5344CB8AC3E}">
        <p14:creationId xmlns:p14="http://schemas.microsoft.com/office/powerpoint/2010/main" val="9725056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67C078-3E15-4FC3-9B8A-8AD9A6373BE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EA3AC-F1F1-44CB-81E5-30BDCBB2368F}" type="slidenum">
              <a:rPr lang="en-US" smtClean="0"/>
              <a:t>‹#›</a:t>
            </a:fld>
            <a:endParaRPr lang="en-US"/>
          </a:p>
        </p:txBody>
      </p:sp>
    </p:spTree>
    <p:extLst>
      <p:ext uri="{BB962C8B-B14F-4D97-AF65-F5344CB8AC3E}">
        <p14:creationId xmlns:p14="http://schemas.microsoft.com/office/powerpoint/2010/main" val="16446146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67C078-3E15-4FC3-9B8A-8AD9A6373BE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EA3AC-F1F1-44CB-81E5-30BDCBB2368F}" type="slidenum">
              <a:rPr lang="en-US" smtClean="0"/>
              <a:t>‹#›</a:t>
            </a:fld>
            <a:endParaRPr lang="en-US"/>
          </a:p>
        </p:txBody>
      </p:sp>
    </p:spTree>
    <p:extLst>
      <p:ext uri="{BB962C8B-B14F-4D97-AF65-F5344CB8AC3E}">
        <p14:creationId xmlns:p14="http://schemas.microsoft.com/office/powerpoint/2010/main" val="27634070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67C078-3E15-4FC3-9B8A-8AD9A6373BE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EA3AC-F1F1-44CB-81E5-30BDCBB2368F}" type="slidenum">
              <a:rPr lang="en-US" smtClean="0"/>
              <a:t>‹#›</a:t>
            </a:fld>
            <a:endParaRPr lang="en-US"/>
          </a:p>
        </p:txBody>
      </p:sp>
    </p:spTree>
    <p:extLst>
      <p:ext uri="{BB962C8B-B14F-4D97-AF65-F5344CB8AC3E}">
        <p14:creationId xmlns:p14="http://schemas.microsoft.com/office/powerpoint/2010/main" val="254393214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B67C078-3E15-4FC3-9B8A-8AD9A6373BE0}"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1EA3AC-F1F1-44CB-81E5-30BDCBB2368F}" type="slidenum">
              <a:rPr lang="en-US" smtClean="0"/>
              <a:t>‹#›</a:t>
            </a:fld>
            <a:endParaRPr lang="en-US"/>
          </a:p>
        </p:txBody>
      </p:sp>
    </p:spTree>
    <p:extLst>
      <p:ext uri="{BB962C8B-B14F-4D97-AF65-F5344CB8AC3E}">
        <p14:creationId xmlns:p14="http://schemas.microsoft.com/office/powerpoint/2010/main" val="31903447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67C078-3E15-4FC3-9B8A-8AD9A6373BE0}"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1EA3AC-F1F1-44CB-81E5-30BDCBB2368F}" type="slidenum">
              <a:rPr lang="en-US" smtClean="0"/>
              <a:t>‹#›</a:t>
            </a:fld>
            <a:endParaRPr lang="en-US"/>
          </a:p>
        </p:txBody>
      </p:sp>
    </p:spTree>
    <p:extLst>
      <p:ext uri="{BB962C8B-B14F-4D97-AF65-F5344CB8AC3E}">
        <p14:creationId xmlns:p14="http://schemas.microsoft.com/office/powerpoint/2010/main" val="343214430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67C078-3E15-4FC3-9B8A-8AD9A6373BE0}" type="datetimeFigureOut">
              <a:rPr lang="en-US" smtClean="0"/>
              <a:t>7/31/2017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1EA3AC-F1F1-44CB-81E5-30BDCBB2368F}" type="slidenum">
              <a:rPr lang="en-US" smtClean="0"/>
              <a:t>‹#›</a:t>
            </a:fld>
            <a:endParaRPr lang="en-US"/>
          </a:p>
        </p:txBody>
      </p:sp>
    </p:spTree>
    <p:extLst>
      <p:ext uri="{BB962C8B-B14F-4D97-AF65-F5344CB8AC3E}">
        <p14:creationId xmlns:p14="http://schemas.microsoft.com/office/powerpoint/2010/main" val="5950721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67C078-3E15-4FC3-9B8A-8AD9A6373BE0}" type="datetimeFigureOut">
              <a:rPr lang="en-US" smtClean="0"/>
              <a:t>7/31/2017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1EA3AC-F1F1-44CB-81E5-30BDCBB2368F}" type="slidenum">
              <a:rPr lang="en-US" smtClean="0"/>
              <a:t>‹#›</a:t>
            </a:fld>
            <a:endParaRPr lang="en-US"/>
          </a:p>
        </p:txBody>
      </p:sp>
    </p:spTree>
    <p:extLst>
      <p:ext uri="{BB962C8B-B14F-4D97-AF65-F5344CB8AC3E}">
        <p14:creationId xmlns:p14="http://schemas.microsoft.com/office/powerpoint/2010/main" val="367499987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67C078-3E15-4FC3-9B8A-8AD9A6373BE0}" type="datetimeFigureOut">
              <a:rPr lang="en-US" smtClean="0"/>
              <a:t>7/31/2017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1EA3AC-F1F1-44CB-81E5-30BDCBB2368F}" type="slidenum">
              <a:rPr lang="en-US" smtClean="0"/>
              <a:t>‹#›</a:t>
            </a:fld>
            <a:endParaRPr lang="en-US"/>
          </a:p>
        </p:txBody>
      </p:sp>
    </p:spTree>
    <p:extLst>
      <p:ext uri="{BB962C8B-B14F-4D97-AF65-F5344CB8AC3E}">
        <p14:creationId xmlns:p14="http://schemas.microsoft.com/office/powerpoint/2010/main" val="24853729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67C078-3E15-4FC3-9B8A-8AD9A6373BE0}"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1EA3AC-F1F1-44CB-81E5-30BDCBB2368F}" type="slidenum">
              <a:rPr lang="en-US" smtClean="0"/>
              <a:t>‹#›</a:t>
            </a:fld>
            <a:endParaRPr lang="en-US"/>
          </a:p>
        </p:txBody>
      </p:sp>
    </p:spTree>
    <p:extLst>
      <p:ext uri="{BB962C8B-B14F-4D97-AF65-F5344CB8AC3E}">
        <p14:creationId xmlns:p14="http://schemas.microsoft.com/office/powerpoint/2010/main" val="1912641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67C078-3E15-4FC3-9B8A-8AD9A6373BE0}"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1EA3AC-F1F1-44CB-81E5-30BDCBB2368F}" type="slidenum">
              <a:rPr lang="en-US" smtClean="0"/>
              <a:t>‹#›</a:t>
            </a:fld>
            <a:endParaRPr lang="en-US"/>
          </a:p>
        </p:txBody>
      </p:sp>
    </p:spTree>
    <p:extLst>
      <p:ext uri="{BB962C8B-B14F-4D97-AF65-F5344CB8AC3E}">
        <p14:creationId xmlns:p14="http://schemas.microsoft.com/office/powerpoint/2010/main" val="38030689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67C078-3E15-4FC3-9B8A-8AD9A6373BE0}" type="datetimeFigureOut">
              <a:rPr lang="en-US" smtClean="0"/>
              <a:t>7/31/2017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1EA3AC-F1F1-44CB-81E5-30BDCBB2368F}" type="slidenum">
              <a:rPr lang="en-US" smtClean="0"/>
              <a:t>‹#›</a:t>
            </a:fld>
            <a:endParaRPr lang="en-US"/>
          </a:p>
        </p:txBody>
      </p:sp>
    </p:spTree>
    <p:extLst>
      <p:ext uri="{BB962C8B-B14F-4D97-AF65-F5344CB8AC3E}">
        <p14:creationId xmlns:p14="http://schemas.microsoft.com/office/powerpoint/2010/main" val="10166704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95189"/>
            <a:ext cx="9144000" cy="7248378"/>
          </a:xfrm>
          <a:prstGeom prst="rect">
            <a:avLst/>
          </a:prstGeom>
        </p:spPr>
      </p:pic>
      <p:sp>
        <p:nvSpPr>
          <p:cNvPr id="4" name="Rectangle 3"/>
          <p:cNvSpPr/>
          <p:nvPr/>
        </p:nvSpPr>
        <p:spPr>
          <a:xfrm>
            <a:off x="0" y="4362276"/>
            <a:ext cx="9144000" cy="1459684"/>
          </a:xfrm>
          <a:prstGeom prst="rect">
            <a:avLst/>
          </a:prstGeom>
          <a:solidFill>
            <a:schemeClr val="bg1">
              <a:alpha val="7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err="1">
                <a:solidFill>
                  <a:schemeClr val="tx2"/>
                </a:solidFill>
                <a:effectLst>
                  <a:glow rad="101600">
                    <a:schemeClr val="bg1">
                      <a:alpha val="60000"/>
                    </a:schemeClr>
                  </a:glow>
                </a:effectLst>
                <a:latin typeface="Golden Age" panose="00000400000000000000" pitchFamily="2" charset="0"/>
                <a:ea typeface="Squared Display" pitchFamily="2" charset="0"/>
              </a:rPr>
              <a:t>Grokking</a:t>
            </a:r>
            <a:r>
              <a:rPr lang="en-US" sz="4800" dirty="0">
                <a:solidFill>
                  <a:schemeClr val="tx2"/>
                </a:solidFill>
                <a:effectLst>
                  <a:glow rad="101600">
                    <a:schemeClr val="bg1">
                      <a:alpha val="60000"/>
                    </a:schemeClr>
                  </a:glow>
                </a:effectLst>
                <a:latin typeface="Golden Age" panose="00000400000000000000" pitchFamily="2" charset="0"/>
                <a:ea typeface="Squared Display" pitchFamily="2" charset="0"/>
              </a:rPr>
              <a:t> Gastronomy</a:t>
            </a:r>
            <a:br>
              <a:rPr lang="en-US" sz="4800" dirty="0">
                <a:solidFill>
                  <a:schemeClr val="tx2"/>
                </a:solidFill>
                <a:effectLst>
                  <a:glow rad="101600">
                    <a:schemeClr val="bg1">
                      <a:alpha val="60000"/>
                    </a:schemeClr>
                  </a:glow>
                </a:effectLst>
                <a:latin typeface="Golden Age" panose="00000400000000000000" pitchFamily="2" charset="0"/>
                <a:ea typeface="Squared Display" pitchFamily="2" charset="0"/>
              </a:rPr>
            </a:br>
            <a:r>
              <a:rPr lang="en-US" sz="1400" dirty="0">
                <a:solidFill>
                  <a:schemeClr val="bg1"/>
                </a:solidFill>
                <a:effectLst>
                  <a:glow rad="101600">
                    <a:schemeClr val="tx2">
                      <a:alpha val="60000"/>
                    </a:schemeClr>
                  </a:glow>
                </a:effectLst>
                <a:latin typeface="Segoe UI Semibold" panose="020B0702040204020203" pitchFamily="34" charset="0"/>
                <a:ea typeface="Squared Display" pitchFamily="2" charset="0"/>
                <a:cs typeface="Segoe UI Semibold" panose="020B0702040204020203" pitchFamily="34" charset="0"/>
              </a:rPr>
              <a:t>Nik Molnar </a:t>
            </a:r>
            <a:r>
              <a:rPr lang="en-US" sz="1400" dirty="0">
                <a:solidFill>
                  <a:schemeClr val="bg1"/>
                </a:solidFill>
                <a:effectLst>
                  <a:glow rad="101600">
                    <a:schemeClr val="tx2">
                      <a:alpha val="60000"/>
                    </a:schemeClr>
                  </a:glow>
                </a:effectLst>
                <a:latin typeface="Segoe UI Semibold" panose="020B0702040204020203" pitchFamily="34" charset="0"/>
                <a:cs typeface="Segoe UI Semibold" panose="020B0702040204020203" pitchFamily="34" charset="0"/>
              </a:rPr>
              <a:t>▪ </a:t>
            </a:r>
            <a:r>
              <a:rPr lang="en-US" sz="1400" dirty="0">
                <a:solidFill>
                  <a:schemeClr val="bg1"/>
                </a:solidFill>
                <a:effectLst>
                  <a:glow rad="101600">
                    <a:schemeClr val="tx2">
                      <a:alpha val="60000"/>
                    </a:schemeClr>
                  </a:glow>
                </a:effectLst>
                <a:latin typeface="Segoe UI Semibold" panose="020B0702040204020203" pitchFamily="34" charset="0"/>
                <a:ea typeface="Squared Display" pitchFamily="2" charset="0"/>
                <a:cs typeface="Segoe UI Semibold" panose="020B0702040204020203" pitchFamily="34" charset="0"/>
              </a:rPr>
              <a:t>Bit Butcher</a:t>
            </a:r>
            <a:r>
              <a:rPr lang="en-US" sz="1400" dirty="0">
                <a:solidFill>
                  <a:schemeClr val="bg1"/>
                </a:solidFill>
                <a:effectLst>
                  <a:glow rad="101600">
                    <a:schemeClr val="tx2">
                      <a:alpha val="60000"/>
                    </a:schemeClr>
                  </a:glow>
                </a:effectLst>
                <a:latin typeface="Segoe UI Semibold" panose="020B0702040204020203" pitchFamily="34" charset="0"/>
                <a:cs typeface="Segoe UI Semibold" panose="020B0702040204020203" pitchFamily="34" charset="0"/>
              </a:rPr>
              <a:t> ▪ </a:t>
            </a:r>
            <a:r>
              <a:rPr lang="en-US" sz="1400" dirty="0">
                <a:solidFill>
                  <a:schemeClr val="bg1"/>
                </a:solidFill>
                <a:effectLst>
                  <a:glow rad="101600">
                    <a:schemeClr val="tx2">
                      <a:alpha val="60000"/>
                    </a:schemeClr>
                  </a:glow>
                </a:effectLst>
                <a:latin typeface="Segoe UI Semibold" panose="020B0702040204020203" pitchFamily="34" charset="0"/>
                <a:ea typeface="Squared Display" pitchFamily="2" charset="0"/>
                <a:cs typeface="Segoe UI Semibold" panose="020B0702040204020203" pitchFamily="34" charset="0"/>
              </a:rPr>
              <a:t>@nikmd23</a:t>
            </a:r>
          </a:p>
        </p:txBody>
      </p:sp>
    </p:spTree>
    <p:extLst>
      <p:ext uri="{BB962C8B-B14F-4D97-AF65-F5344CB8AC3E}">
        <p14:creationId xmlns:p14="http://schemas.microsoft.com/office/powerpoint/2010/main" val="3105045696"/>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rot="21153539">
            <a:off x="2526728" y="14675"/>
            <a:ext cx="3280767" cy="2569359"/>
          </a:xfrm>
          <a:prstGeom prst="rect">
            <a:avLst/>
          </a:prstGeom>
        </p:spPr>
      </p:pic>
    </p:spTree>
    <p:extLst>
      <p:ext uri="{BB962C8B-B14F-4D97-AF65-F5344CB8AC3E}">
        <p14:creationId xmlns:p14="http://schemas.microsoft.com/office/powerpoint/2010/main" val="4288464258"/>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68580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86632" y="4078515"/>
            <a:ext cx="3570515" cy="3111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Speech Bubble: Oval 3"/>
          <p:cNvSpPr/>
          <p:nvPr/>
        </p:nvSpPr>
        <p:spPr>
          <a:xfrm>
            <a:off x="1843322" y="5299529"/>
            <a:ext cx="2830286" cy="1558471"/>
          </a:xfrm>
          <a:prstGeom prst="wedgeEllipseCallout">
            <a:avLst>
              <a:gd name="adj1" fmla="val -63193"/>
              <a:gd name="adj2" fmla="val -4278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t>I am </a:t>
            </a:r>
            <a:r>
              <a:rPr lang="en-US" sz="1400" i="1" dirty="0"/>
              <a:t>the</a:t>
            </a:r>
            <a:r>
              <a:rPr lang="en-US" sz="1400" dirty="0"/>
              <a:t> </a:t>
            </a:r>
            <a:r>
              <a:rPr lang="en-US" sz="1400" b="1" i="1" dirty="0"/>
              <a:t>Chief</a:t>
            </a:r>
            <a:r>
              <a:rPr lang="en-US" sz="1400" b="1" dirty="0"/>
              <a:t> Technical Architect</a:t>
            </a:r>
            <a:r>
              <a:rPr lang="en-US" sz="1400" dirty="0"/>
              <a:t>. You build it the way I tell </a:t>
            </a:r>
            <a:r>
              <a:rPr lang="en-US" sz="1400"/>
              <a:t>you to bro.</a:t>
            </a:r>
            <a:endParaRPr lang="en-US" sz="1400" dirty="0"/>
          </a:p>
        </p:txBody>
      </p:sp>
    </p:spTree>
    <p:extLst>
      <p:ext uri="{BB962C8B-B14F-4D97-AF65-F5344CB8AC3E}">
        <p14:creationId xmlns:p14="http://schemas.microsoft.com/office/powerpoint/2010/main" val="717961175"/>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ok.sndimg.com/content/dam/images/cook/fullset/2014/2/2/0/CC_dumplings-around-the-world-with-flags_s4x3.jpg/jcr:content/renditions/cq5dam.web.616.462.jpeg"/>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0" y="0"/>
            <a:ext cx="9143998"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924727" y="4626758"/>
            <a:ext cx="1392147" cy="968378"/>
          </a:xfrm>
          <a:prstGeom prst="roundRect">
            <a:avLst/>
          </a:prstGeom>
        </p:spPr>
        <p:style>
          <a:lnRef idx="3">
            <a:schemeClr val="lt1"/>
          </a:lnRef>
          <a:fillRef idx="1">
            <a:schemeClr val="accent1"/>
          </a:fillRef>
          <a:effectRef idx="1">
            <a:schemeClr val="accent1"/>
          </a:effectRef>
          <a:fontRef idx="minor">
            <a:schemeClr val="lt1"/>
          </a:fontRef>
        </p:style>
        <p:txBody>
          <a:bodyPr rtlCol="0" anchor="t" anchorCtr="0"/>
          <a:lstStyle/>
          <a:p>
            <a:pPr algn="ctr"/>
            <a:r>
              <a:rPr lang="en-US" sz="1100" dirty="0">
                <a:latin typeface="Consolas" panose="020B0609020204030204" pitchFamily="49" charset="0"/>
              </a:rPr>
              <a:t>&lt;&lt;interface&gt;&gt;</a:t>
            </a:r>
            <a:br>
              <a:rPr lang="en-US" dirty="0">
                <a:latin typeface="Consolas" panose="020B0609020204030204" pitchFamily="49" charset="0"/>
              </a:rPr>
            </a:br>
            <a:r>
              <a:rPr lang="en-US" sz="1600" dirty="0" err="1">
                <a:latin typeface="Consolas" panose="020B0609020204030204" pitchFamily="49" charset="0"/>
              </a:rPr>
              <a:t>IDumpling</a:t>
            </a:r>
            <a:endParaRPr lang="en-US" dirty="0">
              <a:latin typeface="Consolas" panose="020B0609020204030204" pitchFamily="49" charset="0"/>
            </a:endParaRPr>
          </a:p>
        </p:txBody>
      </p:sp>
      <p:sp>
        <p:nvSpPr>
          <p:cNvPr id="6" name="Rounded Rectangle 5"/>
          <p:cNvSpPr/>
          <p:nvPr/>
        </p:nvSpPr>
        <p:spPr>
          <a:xfrm>
            <a:off x="2170416" y="4855843"/>
            <a:ext cx="1131871" cy="51370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onsolas" panose="020B0609020204030204" pitchFamily="49" charset="0"/>
              </a:rPr>
              <a:t>Empanada</a:t>
            </a:r>
            <a:endParaRPr lang="en-US" dirty="0">
              <a:latin typeface="Consolas" panose="020B0609020204030204" pitchFamily="49" charset="0"/>
            </a:endParaRPr>
          </a:p>
        </p:txBody>
      </p:sp>
      <p:sp>
        <p:nvSpPr>
          <p:cNvPr id="7" name="Rounded Rectangle 6"/>
          <p:cNvSpPr/>
          <p:nvPr/>
        </p:nvSpPr>
        <p:spPr>
          <a:xfrm>
            <a:off x="6125954" y="4855930"/>
            <a:ext cx="1131871" cy="51370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err="1">
                <a:latin typeface="Consolas" panose="020B0609020204030204" pitchFamily="49" charset="0"/>
              </a:rPr>
              <a:t>Gyoza</a:t>
            </a:r>
            <a:endParaRPr lang="en-US" dirty="0">
              <a:latin typeface="Consolas" panose="020B0609020204030204" pitchFamily="49" charset="0"/>
            </a:endParaRPr>
          </a:p>
        </p:txBody>
      </p:sp>
      <p:sp>
        <p:nvSpPr>
          <p:cNvPr id="8" name="Rounded Rectangle 7"/>
          <p:cNvSpPr/>
          <p:nvPr/>
        </p:nvSpPr>
        <p:spPr>
          <a:xfrm>
            <a:off x="6138798" y="5504814"/>
            <a:ext cx="1131871" cy="51370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onsolas" panose="020B0609020204030204" pitchFamily="49" charset="0"/>
              </a:rPr>
              <a:t>Ravioli</a:t>
            </a:r>
            <a:endParaRPr lang="en-US" dirty="0">
              <a:latin typeface="Consolas" panose="020B0609020204030204" pitchFamily="49" charset="0"/>
            </a:endParaRPr>
          </a:p>
        </p:txBody>
      </p:sp>
      <p:sp>
        <p:nvSpPr>
          <p:cNvPr id="9" name="Rounded Rectangle 8"/>
          <p:cNvSpPr/>
          <p:nvPr/>
        </p:nvSpPr>
        <p:spPr>
          <a:xfrm>
            <a:off x="2170416" y="5541415"/>
            <a:ext cx="1131871" cy="51370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onsolas" panose="020B0609020204030204" pitchFamily="49" charset="0"/>
              </a:rPr>
              <a:t>Knish</a:t>
            </a:r>
            <a:endParaRPr lang="en-US" dirty="0">
              <a:latin typeface="Consolas" panose="020B0609020204030204" pitchFamily="49" charset="0"/>
            </a:endParaRPr>
          </a:p>
        </p:txBody>
      </p:sp>
      <p:sp>
        <p:nvSpPr>
          <p:cNvPr id="12" name="Rounded Rectangle 11"/>
          <p:cNvSpPr/>
          <p:nvPr/>
        </p:nvSpPr>
        <p:spPr>
          <a:xfrm>
            <a:off x="6138798" y="6171557"/>
            <a:ext cx="1131871" cy="51370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onsolas" panose="020B0609020204030204" pitchFamily="49" charset="0"/>
              </a:rPr>
              <a:t>Pierogi</a:t>
            </a:r>
            <a:endParaRPr lang="en-US" dirty="0">
              <a:latin typeface="Consolas" panose="020B0609020204030204" pitchFamily="49" charset="0"/>
            </a:endParaRPr>
          </a:p>
        </p:txBody>
      </p:sp>
      <p:sp>
        <p:nvSpPr>
          <p:cNvPr id="13" name="Rounded Rectangle 12"/>
          <p:cNvSpPr/>
          <p:nvPr/>
        </p:nvSpPr>
        <p:spPr>
          <a:xfrm>
            <a:off x="2170416" y="6183758"/>
            <a:ext cx="1131871" cy="51370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onsolas" panose="020B0609020204030204" pitchFamily="49" charset="0"/>
              </a:rPr>
              <a:t>Tamale</a:t>
            </a:r>
            <a:endParaRPr lang="en-US" dirty="0">
              <a:latin typeface="Consolas" panose="020B0609020204030204" pitchFamily="49" charset="0"/>
            </a:endParaRPr>
          </a:p>
        </p:txBody>
      </p:sp>
      <p:cxnSp>
        <p:nvCxnSpPr>
          <p:cNvPr id="16" name="Elbow Connector 15"/>
          <p:cNvCxnSpPr>
            <a:stCxn id="9" idx="3"/>
            <a:endCxn id="4" idx="1"/>
          </p:cNvCxnSpPr>
          <p:nvPr/>
        </p:nvCxnSpPr>
        <p:spPr>
          <a:xfrm flipV="1">
            <a:off x="3302287" y="5110947"/>
            <a:ext cx="622440" cy="687322"/>
          </a:xfrm>
          <a:prstGeom prst="bentConnector3">
            <a:avLst/>
          </a:prstGeom>
          <a:ln>
            <a:solidFill>
              <a:schemeClr val="tx1"/>
            </a:solidFill>
            <a:prstDash val="lg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3" idx="3"/>
            <a:endCxn id="4" idx="1"/>
          </p:cNvCxnSpPr>
          <p:nvPr/>
        </p:nvCxnSpPr>
        <p:spPr>
          <a:xfrm flipV="1">
            <a:off x="3302287" y="5110947"/>
            <a:ext cx="622440" cy="1329665"/>
          </a:xfrm>
          <a:prstGeom prst="bentConnector3">
            <a:avLst>
              <a:gd name="adj1" fmla="val 50000"/>
            </a:avLst>
          </a:prstGeom>
          <a:ln>
            <a:solidFill>
              <a:schemeClr val="tx1"/>
            </a:solidFill>
            <a:prstDash val="lg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2" idx="1"/>
            <a:endCxn id="4" idx="3"/>
          </p:cNvCxnSpPr>
          <p:nvPr/>
        </p:nvCxnSpPr>
        <p:spPr>
          <a:xfrm rot="10800000">
            <a:off x="5316874" y="5110947"/>
            <a:ext cx="821924" cy="1317464"/>
          </a:xfrm>
          <a:prstGeom prst="bentConnector3">
            <a:avLst>
              <a:gd name="adj1" fmla="val 50000"/>
            </a:avLst>
          </a:prstGeom>
          <a:ln>
            <a:solidFill>
              <a:schemeClr val="tx1"/>
            </a:solidFill>
            <a:prstDash val="lg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8" idx="1"/>
            <a:endCxn id="4" idx="3"/>
          </p:cNvCxnSpPr>
          <p:nvPr/>
        </p:nvCxnSpPr>
        <p:spPr>
          <a:xfrm rot="10800000">
            <a:off x="5316874" y="5110948"/>
            <a:ext cx="821924" cy="650721"/>
          </a:xfrm>
          <a:prstGeom prst="bentConnector3">
            <a:avLst>
              <a:gd name="adj1" fmla="val 50000"/>
            </a:avLst>
          </a:prstGeom>
          <a:ln>
            <a:solidFill>
              <a:schemeClr val="tx1"/>
            </a:solidFill>
            <a:prstDash val="lg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030" name="Straight Arrow Connector 1029"/>
          <p:cNvCxnSpPr>
            <a:stCxn id="6" idx="3"/>
            <a:endCxn id="4" idx="1"/>
          </p:cNvCxnSpPr>
          <p:nvPr/>
        </p:nvCxnSpPr>
        <p:spPr>
          <a:xfrm flipV="1">
            <a:off x="3302287" y="5110947"/>
            <a:ext cx="622440" cy="1750"/>
          </a:xfrm>
          <a:prstGeom prst="straightConnector1">
            <a:avLst/>
          </a:prstGeom>
          <a:ln>
            <a:solidFill>
              <a:schemeClr val="tx1"/>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7" idx="1"/>
            <a:endCxn id="4" idx="3"/>
          </p:cNvCxnSpPr>
          <p:nvPr/>
        </p:nvCxnSpPr>
        <p:spPr>
          <a:xfrm flipH="1" flipV="1">
            <a:off x="5316874" y="5110947"/>
            <a:ext cx="809080" cy="1837"/>
          </a:xfrm>
          <a:prstGeom prst="straightConnector1">
            <a:avLst/>
          </a:prstGeom>
          <a:ln>
            <a:solidFill>
              <a:schemeClr val="tx1"/>
            </a:solidFill>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3488929" y="6183758"/>
            <a:ext cx="1131871" cy="51370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latin typeface="Consolas" panose="020B0609020204030204" pitchFamily="49" charset="0"/>
              </a:rPr>
              <a:t>Samosa</a:t>
            </a:r>
            <a:endParaRPr lang="en-US" dirty="0">
              <a:latin typeface="Consolas" panose="020B0609020204030204" pitchFamily="49" charset="0"/>
            </a:endParaRPr>
          </a:p>
        </p:txBody>
      </p:sp>
      <p:sp>
        <p:nvSpPr>
          <p:cNvPr id="11" name="Rounded Rectangle 10"/>
          <p:cNvSpPr/>
          <p:nvPr/>
        </p:nvSpPr>
        <p:spPr>
          <a:xfrm>
            <a:off x="4807442" y="6183758"/>
            <a:ext cx="1131871" cy="51370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err="1">
                <a:latin typeface="Consolas" panose="020B0609020204030204" pitchFamily="49" charset="0"/>
              </a:rPr>
              <a:t>Pelmeni</a:t>
            </a:r>
            <a:endParaRPr lang="en-US" dirty="0">
              <a:latin typeface="Consolas" panose="020B0609020204030204" pitchFamily="49" charset="0"/>
            </a:endParaRPr>
          </a:p>
        </p:txBody>
      </p:sp>
      <p:cxnSp>
        <p:nvCxnSpPr>
          <p:cNvPr id="60" name="Elbow Connector 59"/>
          <p:cNvCxnSpPr>
            <a:stCxn id="11" idx="0"/>
            <a:endCxn id="4" idx="2"/>
          </p:cNvCxnSpPr>
          <p:nvPr/>
        </p:nvCxnSpPr>
        <p:spPr>
          <a:xfrm rot="16200000" flipV="1">
            <a:off x="4702779" y="5513158"/>
            <a:ext cx="588622" cy="752577"/>
          </a:xfrm>
          <a:prstGeom prst="bentConnector3">
            <a:avLst>
              <a:gd name="adj1" fmla="val 50000"/>
            </a:avLst>
          </a:prstGeom>
          <a:ln>
            <a:solidFill>
              <a:schemeClr val="tx1"/>
            </a:solidFill>
            <a:prstDash val="lg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10" idx="0"/>
            <a:endCxn id="4" idx="2"/>
          </p:cNvCxnSpPr>
          <p:nvPr/>
        </p:nvCxnSpPr>
        <p:spPr>
          <a:xfrm rot="5400000" flipH="1" flipV="1">
            <a:off x="4043522" y="5606479"/>
            <a:ext cx="588622" cy="565936"/>
          </a:xfrm>
          <a:prstGeom prst="bentConnector3">
            <a:avLst>
              <a:gd name="adj1" fmla="val 50000"/>
            </a:avLst>
          </a:prstGeom>
          <a:ln>
            <a:solidFill>
              <a:schemeClr val="tx1"/>
            </a:solidFill>
            <a:prstDash val="lg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924727" y="5165539"/>
            <a:ext cx="1404724" cy="3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979391" y="5170998"/>
            <a:ext cx="1337481" cy="430887"/>
          </a:xfrm>
          <a:prstGeom prst="rect">
            <a:avLst/>
          </a:prstGeom>
          <a:noFill/>
        </p:spPr>
        <p:txBody>
          <a:bodyPr wrap="square" rtlCol="0">
            <a:spAutoFit/>
          </a:bodyPr>
          <a:lstStyle/>
          <a:p>
            <a:r>
              <a:rPr lang="en-US" sz="1100" dirty="0">
                <a:solidFill>
                  <a:schemeClr val="bg1"/>
                </a:solidFill>
                <a:latin typeface="Consolas" panose="020B0609020204030204" pitchFamily="49" charset="0"/>
              </a:rPr>
              <a:t>+ wrapper</a:t>
            </a:r>
          </a:p>
          <a:p>
            <a:r>
              <a:rPr lang="en-US" sz="1100" dirty="0">
                <a:solidFill>
                  <a:schemeClr val="bg1"/>
                </a:solidFill>
                <a:latin typeface="Consolas" panose="020B0609020204030204" pitchFamily="49" charset="0"/>
              </a:rPr>
              <a:t>+ filling</a:t>
            </a:r>
          </a:p>
        </p:txBody>
      </p:sp>
    </p:spTree>
    <p:extLst>
      <p:ext uri="{BB962C8B-B14F-4D97-AF65-F5344CB8AC3E}">
        <p14:creationId xmlns:p14="http://schemas.microsoft.com/office/powerpoint/2010/main" val="1760224646"/>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31584" y="823046"/>
            <a:ext cx="6667500" cy="52006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48350" y="615974"/>
            <a:ext cx="6591300" cy="5407722"/>
          </a:xfrm>
          <a:prstGeom prst="rect">
            <a:avLst/>
          </a:prstGeom>
        </p:spPr>
      </p:pic>
      <p:sp>
        <p:nvSpPr>
          <p:cNvPr id="7" name="TextBox 6"/>
          <p:cNvSpPr txBox="1"/>
          <p:nvPr/>
        </p:nvSpPr>
        <p:spPr>
          <a:xfrm>
            <a:off x="4133850" y="246642"/>
            <a:ext cx="1847850" cy="369332"/>
          </a:xfrm>
          <a:prstGeom prst="rect">
            <a:avLst/>
          </a:prstGeom>
          <a:noFill/>
        </p:spPr>
        <p:txBody>
          <a:bodyPr wrap="square" rtlCol="0">
            <a:spAutoFit/>
          </a:bodyPr>
          <a:lstStyle/>
          <a:p>
            <a:pPr algn="ctr"/>
            <a:r>
              <a:rPr lang="en-US" dirty="0"/>
              <a:t>Starchy Container</a:t>
            </a:r>
          </a:p>
        </p:txBody>
      </p:sp>
      <p:cxnSp>
        <p:nvCxnSpPr>
          <p:cNvPr id="20" name="Straight Arrow Connector 19"/>
          <p:cNvCxnSpPr>
            <a:stCxn id="7" idx="3"/>
          </p:cNvCxnSpPr>
          <p:nvPr/>
        </p:nvCxnSpPr>
        <p:spPr>
          <a:xfrm>
            <a:off x="5981700" y="431308"/>
            <a:ext cx="1200150" cy="1016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7" idx="1"/>
          </p:cNvCxnSpPr>
          <p:nvPr/>
        </p:nvCxnSpPr>
        <p:spPr>
          <a:xfrm flipH="1">
            <a:off x="2324100" y="431308"/>
            <a:ext cx="1809750" cy="7307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188959" y="2169222"/>
            <a:ext cx="1377043" cy="369332"/>
          </a:xfrm>
          <a:prstGeom prst="rect">
            <a:avLst/>
          </a:prstGeom>
          <a:noFill/>
        </p:spPr>
        <p:txBody>
          <a:bodyPr wrap="square" rtlCol="0">
            <a:spAutoFit/>
          </a:bodyPr>
          <a:lstStyle/>
          <a:p>
            <a:pPr algn="ctr"/>
            <a:r>
              <a:rPr lang="en-US" dirty="0"/>
              <a:t>Fatty Protein</a:t>
            </a:r>
          </a:p>
        </p:txBody>
      </p:sp>
      <p:cxnSp>
        <p:nvCxnSpPr>
          <p:cNvPr id="25" name="Straight Arrow Connector 24"/>
          <p:cNvCxnSpPr>
            <a:stCxn id="24" idx="3"/>
          </p:cNvCxnSpPr>
          <p:nvPr/>
        </p:nvCxnSpPr>
        <p:spPr>
          <a:xfrm>
            <a:off x="5566002" y="2353888"/>
            <a:ext cx="282348" cy="1148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4" idx="1"/>
          </p:cNvCxnSpPr>
          <p:nvPr/>
        </p:nvCxnSpPr>
        <p:spPr>
          <a:xfrm flipH="1">
            <a:off x="3131343" y="2353888"/>
            <a:ext cx="1057616" cy="9104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252233" y="4174802"/>
            <a:ext cx="1596117" cy="369332"/>
          </a:xfrm>
          <a:prstGeom prst="rect">
            <a:avLst/>
          </a:prstGeom>
          <a:noFill/>
        </p:spPr>
        <p:txBody>
          <a:bodyPr wrap="square" rtlCol="0">
            <a:spAutoFit/>
          </a:bodyPr>
          <a:lstStyle/>
          <a:p>
            <a:pPr algn="ctr"/>
            <a:r>
              <a:rPr lang="en-US" dirty="0"/>
              <a:t>Cooling Crunch</a:t>
            </a:r>
          </a:p>
        </p:txBody>
      </p:sp>
      <p:cxnSp>
        <p:nvCxnSpPr>
          <p:cNvPr id="38" name="Straight Arrow Connector 37"/>
          <p:cNvCxnSpPr>
            <a:stCxn id="37" idx="3"/>
          </p:cNvCxnSpPr>
          <p:nvPr/>
        </p:nvCxnSpPr>
        <p:spPr>
          <a:xfrm>
            <a:off x="5848350" y="4359468"/>
            <a:ext cx="947738"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flipV="1">
            <a:off x="2324100" y="3249238"/>
            <a:ext cx="1928133" cy="1110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211411" y="5880299"/>
            <a:ext cx="1596117" cy="369332"/>
          </a:xfrm>
          <a:prstGeom prst="rect">
            <a:avLst/>
          </a:prstGeom>
          <a:noFill/>
        </p:spPr>
        <p:txBody>
          <a:bodyPr wrap="square" rtlCol="0">
            <a:spAutoFit/>
          </a:bodyPr>
          <a:lstStyle/>
          <a:p>
            <a:pPr algn="ctr"/>
            <a:r>
              <a:rPr lang="en-US" dirty="0"/>
              <a:t>Flavorful Sauce</a:t>
            </a:r>
          </a:p>
        </p:txBody>
      </p:sp>
      <p:cxnSp>
        <p:nvCxnSpPr>
          <p:cNvPr id="45" name="Straight Arrow Connector 44"/>
          <p:cNvCxnSpPr>
            <a:stCxn id="44" idx="3"/>
          </p:cNvCxnSpPr>
          <p:nvPr/>
        </p:nvCxnSpPr>
        <p:spPr>
          <a:xfrm flipV="1">
            <a:off x="5807528" y="4728800"/>
            <a:ext cx="3165022" cy="13361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4" idx="1"/>
          </p:cNvCxnSpPr>
          <p:nvPr/>
        </p:nvCxnSpPr>
        <p:spPr>
          <a:xfrm flipH="1" flipV="1">
            <a:off x="2073729" y="4528003"/>
            <a:ext cx="2137682" cy="15369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400023"/>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0" y="0"/>
            <a:ext cx="4572000"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4572000" cy="6858000"/>
          </a:xfrm>
          <a:prstGeom prst="rect">
            <a:avLst/>
          </a:prstGeom>
        </p:spPr>
      </p:pic>
    </p:spTree>
    <p:extLst>
      <p:ext uri="{BB962C8B-B14F-4D97-AF65-F5344CB8AC3E}">
        <p14:creationId xmlns:p14="http://schemas.microsoft.com/office/powerpoint/2010/main" val="805969080"/>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0" y="0"/>
            <a:ext cx="4572000"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4572000" cy="6858000"/>
          </a:xfrm>
          <a:prstGeom prst="rect">
            <a:avLst/>
          </a:prstGeom>
        </p:spPr>
      </p:pic>
      <p:sp>
        <p:nvSpPr>
          <p:cNvPr id="3" name="TextBox 2"/>
          <p:cNvSpPr txBox="1"/>
          <p:nvPr/>
        </p:nvSpPr>
        <p:spPr>
          <a:xfrm>
            <a:off x="0" y="6488668"/>
            <a:ext cx="861391" cy="369332"/>
          </a:xfrm>
          <a:prstGeom prst="rect">
            <a:avLst/>
          </a:prstGeom>
          <a:noFill/>
        </p:spPr>
        <p:txBody>
          <a:bodyPr wrap="square" rtlCol="0">
            <a:spAutoFit/>
          </a:bodyPr>
          <a:lstStyle/>
          <a:p>
            <a:r>
              <a:rPr lang="en-US" dirty="0"/>
              <a:t>2</a:t>
            </a:r>
          </a:p>
        </p:txBody>
      </p:sp>
    </p:spTree>
    <p:extLst>
      <p:ext uri="{BB962C8B-B14F-4D97-AF65-F5344CB8AC3E}">
        <p14:creationId xmlns:p14="http://schemas.microsoft.com/office/powerpoint/2010/main" val="1562482758"/>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72000" y="0"/>
            <a:ext cx="4572000" cy="6858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4572000" cy="6858000"/>
          </a:xfrm>
          <a:prstGeom prst="rect">
            <a:avLst/>
          </a:prstGeom>
        </p:spPr>
      </p:pic>
      <p:sp>
        <p:nvSpPr>
          <p:cNvPr id="5" name="TextBox 4"/>
          <p:cNvSpPr txBox="1"/>
          <p:nvPr/>
        </p:nvSpPr>
        <p:spPr>
          <a:xfrm>
            <a:off x="0" y="6488668"/>
            <a:ext cx="861391"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2174652392"/>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Tree>
    <p:extLst>
      <p:ext uri="{BB962C8B-B14F-4D97-AF65-F5344CB8AC3E}">
        <p14:creationId xmlns:p14="http://schemas.microsoft.com/office/powerpoint/2010/main" val="784273541"/>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3" name="TextBox 2"/>
          <p:cNvSpPr txBox="1"/>
          <p:nvPr/>
        </p:nvSpPr>
        <p:spPr>
          <a:xfrm>
            <a:off x="0" y="6488668"/>
            <a:ext cx="861391" cy="369332"/>
          </a:xfrm>
          <a:prstGeom prst="rect">
            <a:avLst/>
          </a:prstGeom>
          <a:noFill/>
        </p:spPr>
        <p:txBody>
          <a:bodyPr wrap="square" rtlCol="0">
            <a:spAutoFit/>
          </a:bodyPr>
          <a:lstStyle/>
          <a:p>
            <a:r>
              <a:rPr lang="en-US" dirty="0">
                <a:solidFill>
                  <a:schemeClr val="bg1"/>
                </a:solidFill>
              </a:rPr>
              <a:t>2</a:t>
            </a:r>
          </a:p>
        </p:txBody>
      </p:sp>
    </p:spTree>
    <p:extLst>
      <p:ext uri="{BB962C8B-B14F-4D97-AF65-F5344CB8AC3E}">
        <p14:creationId xmlns:p14="http://schemas.microsoft.com/office/powerpoint/2010/main" val="2561000347"/>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4" name="Picture 3"/>
          <p:cNvPicPr>
            <a:picLocks noChangeAspect="1"/>
          </p:cNvPicPr>
          <p:nvPr/>
        </p:nvPicPr>
        <p:blipFill>
          <a:blip r:embed="rId4">
            <a:duotone>
              <a:prstClr val="black"/>
              <a:srgbClr val="FF0000">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rot="20858258">
            <a:off x="3568241" y="4024591"/>
            <a:ext cx="1805430" cy="1805430"/>
          </a:xfrm>
          <a:prstGeom prst="rect">
            <a:avLst/>
          </a:prstGeom>
          <a:effectLst>
            <a:glow>
              <a:srgbClr val="FF0000">
                <a:alpha val="80000"/>
              </a:srgbClr>
            </a:glow>
            <a:softEdge rad="63500"/>
          </a:effectLst>
        </p:spPr>
      </p:pic>
      <p:sp>
        <p:nvSpPr>
          <p:cNvPr id="8" name="Freeform 7"/>
          <p:cNvSpPr/>
          <p:nvPr/>
        </p:nvSpPr>
        <p:spPr>
          <a:xfrm rot="1451503">
            <a:off x="2605574" y="2305333"/>
            <a:ext cx="2117558" cy="1058872"/>
          </a:xfrm>
          <a:custGeom>
            <a:avLst/>
            <a:gdLst>
              <a:gd name="connsiteX0" fmla="*/ 0 w 2117558"/>
              <a:gd name="connsiteY0" fmla="*/ 1058872 h 1058872"/>
              <a:gd name="connsiteX1" fmla="*/ 96253 w 2117558"/>
              <a:gd name="connsiteY1" fmla="*/ 890430 h 1058872"/>
              <a:gd name="connsiteX2" fmla="*/ 168443 w 2117558"/>
              <a:gd name="connsiteY2" fmla="*/ 866367 h 1058872"/>
              <a:gd name="connsiteX3" fmla="*/ 240632 w 2117558"/>
              <a:gd name="connsiteY3" fmla="*/ 818241 h 1058872"/>
              <a:gd name="connsiteX4" fmla="*/ 577516 w 2117558"/>
              <a:gd name="connsiteY4" fmla="*/ 746051 h 1058872"/>
              <a:gd name="connsiteX5" fmla="*/ 697832 w 2117558"/>
              <a:gd name="connsiteY5" fmla="*/ 721988 h 1058872"/>
              <a:gd name="connsiteX6" fmla="*/ 770022 w 2117558"/>
              <a:gd name="connsiteY6" fmla="*/ 697925 h 1058872"/>
              <a:gd name="connsiteX7" fmla="*/ 938464 w 2117558"/>
              <a:gd name="connsiteY7" fmla="*/ 625736 h 1058872"/>
              <a:gd name="connsiteX8" fmla="*/ 986590 w 2117558"/>
              <a:gd name="connsiteY8" fmla="*/ 577609 h 1058872"/>
              <a:gd name="connsiteX9" fmla="*/ 1058779 w 2117558"/>
              <a:gd name="connsiteY9" fmla="*/ 529483 h 1058872"/>
              <a:gd name="connsiteX10" fmla="*/ 1155032 w 2117558"/>
              <a:gd name="connsiteY10" fmla="*/ 433230 h 1058872"/>
              <a:gd name="connsiteX11" fmla="*/ 1227222 w 2117558"/>
              <a:gd name="connsiteY11" fmla="*/ 385104 h 1058872"/>
              <a:gd name="connsiteX12" fmla="*/ 1299411 w 2117558"/>
              <a:gd name="connsiteY12" fmla="*/ 312914 h 1058872"/>
              <a:gd name="connsiteX13" fmla="*/ 1443790 w 2117558"/>
              <a:gd name="connsiteY13" fmla="*/ 264788 h 1058872"/>
              <a:gd name="connsiteX14" fmla="*/ 1612232 w 2117558"/>
              <a:gd name="connsiteY14" fmla="*/ 216662 h 1058872"/>
              <a:gd name="connsiteX15" fmla="*/ 1780674 w 2117558"/>
              <a:gd name="connsiteY15" fmla="*/ 144472 h 1058872"/>
              <a:gd name="connsiteX16" fmla="*/ 1876927 w 2117558"/>
              <a:gd name="connsiteY16" fmla="*/ 96346 h 1058872"/>
              <a:gd name="connsiteX17" fmla="*/ 2021306 w 2117558"/>
              <a:gd name="connsiteY17" fmla="*/ 48220 h 1058872"/>
              <a:gd name="connsiteX18" fmla="*/ 2117558 w 2117558"/>
              <a:gd name="connsiteY18" fmla="*/ 93 h 105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17558" h="1058872">
                <a:moveTo>
                  <a:pt x="0" y="1058872"/>
                </a:moveTo>
                <a:cubicBezTo>
                  <a:pt x="25018" y="996328"/>
                  <a:pt x="34147" y="927694"/>
                  <a:pt x="96253" y="890430"/>
                </a:cubicBezTo>
                <a:cubicBezTo>
                  <a:pt x="118003" y="877380"/>
                  <a:pt x="144380" y="874388"/>
                  <a:pt x="168443" y="866367"/>
                </a:cubicBezTo>
                <a:cubicBezTo>
                  <a:pt x="192506" y="850325"/>
                  <a:pt x="213453" y="828124"/>
                  <a:pt x="240632" y="818241"/>
                </a:cubicBezTo>
                <a:cubicBezTo>
                  <a:pt x="354257" y="776922"/>
                  <a:pt x="460994" y="767237"/>
                  <a:pt x="577516" y="746051"/>
                </a:cubicBezTo>
                <a:cubicBezTo>
                  <a:pt x="617756" y="738735"/>
                  <a:pt x="658154" y="731908"/>
                  <a:pt x="697832" y="721988"/>
                </a:cubicBezTo>
                <a:cubicBezTo>
                  <a:pt x="722440" y="715836"/>
                  <a:pt x="745959" y="705946"/>
                  <a:pt x="770022" y="697925"/>
                </a:cubicBezTo>
                <a:cubicBezTo>
                  <a:pt x="1032793" y="522745"/>
                  <a:pt x="627681" y="781128"/>
                  <a:pt x="938464" y="625736"/>
                </a:cubicBezTo>
                <a:cubicBezTo>
                  <a:pt x="958756" y="615590"/>
                  <a:pt x="968874" y="591782"/>
                  <a:pt x="986590" y="577609"/>
                </a:cubicBezTo>
                <a:cubicBezTo>
                  <a:pt x="1009173" y="559543"/>
                  <a:pt x="1036821" y="548304"/>
                  <a:pt x="1058779" y="529483"/>
                </a:cubicBezTo>
                <a:cubicBezTo>
                  <a:pt x="1093230" y="499954"/>
                  <a:pt x="1117278" y="458399"/>
                  <a:pt x="1155032" y="433230"/>
                </a:cubicBezTo>
                <a:cubicBezTo>
                  <a:pt x="1179095" y="417188"/>
                  <a:pt x="1205005" y="403618"/>
                  <a:pt x="1227222" y="385104"/>
                </a:cubicBezTo>
                <a:cubicBezTo>
                  <a:pt x="1253365" y="363318"/>
                  <a:pt x="1269663" y="329441"/>
                  <a:pt x="1299411" y="312914"/>
                </a:cubicBezTo>
                <a:cubicBezTo>
                  <a:pt x="1343757" y="288277"/>
                  <a:pt x="1395664" y="280830"/>
                  <a:pt x="1443790" y="264788"/>
                </a:cubicBezTo>
                <a:cubicBezTo>
                  <a:pt x="1547356" y="230266"/>
                  <a:pt x="1491369" y="246877"/>
                  <a:pt x="1612232" y="216662"/>
                </a:cubicBezTo>
                <a:cubicBezTo>
                  <a:pt x="1758527" y="119134"/>
                  <a:pt x="1603091" y="211066"/>
                  <a:pt x="1780674" y="144472"/>
                </a:cubicBezTo>
                <a:cubicBezTo>
                  <a:pt x="1814261" y="131877"/>
                  <a:pt x="1843621" y="109668"/>
                  <a:pt x="1876927" y="96346"/>
                </a:cubicBezTo>
                <a:cubicBezTo>
                  <a:pt x="1924028" y="77506"/>
                  <a:pt x="2021306" y="48220"/>
                  <a:pt x="2021306" y="48220"/>
                </a:cubicBezTo>
                <a:cubicBezTo>
                  <a:pt x="2100169" y="-4356"/>
                  <a:pt x="2064575" y="93"/>
                  <a:pt x="2117558" y="93"/>
                </a:cubicBezTo>
              </a:path>
            </a:pathLst>
          </a:custGeom>
          <a:noFill/>
          <a:ln w="76200">
            <a:solidFill>
              <a:srgbClr val="FF0000"/>
            </a:solidFill>
          </a:ln>
          <a:effectLst>
            <a:glow rad="215900">
              <a:srgbClr val="FF0000">
                <a:alpha val="8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rot="21067659">
            <a:off x="1174458" y="1265797"/>
            <a:ext cx="5301842" cy="1015663"/>
          </a:xfrm>
          <a:prstGeom prst="rect">
            <a:avLst/>
          </a:prstGeom>
          <a:noFill/>
        </p:spPr>
        <p:txBody>
          <a:bodyPr wrap="square" rtlCol="0">
            <a:spAutoFit/>
          </a:bodyPr>
          <a:lstStyle/>
          <a:p>
            <a:r>
              <a:rPr lang="en-US" sz="6000" spc="300" dirty="0">
                <a:solidFill>
                  <a:srgbClr val="C00000"/>
                </a:solidFill>
                <a:effectLst>
                  <a:glow rad="76200">
                    <a:srgbClr val="C00000"/>
                  </a:glow>
                </a:effectLst>
                <a:latin typeface="Boston Traffic" panose="02000000000000000000" pitchFamily="2" charset="0"/>
              </a:rPr>
              <a:t>MUTABILITY</a:t>
            </a:r>
          </a:p>
        </p:txBody>
      </p:sp>
      <p:sp>
        <p:nvSpPr>
          <p:cNvPr id="6" name="TextBox 5"/>
          <p:cNvSpPr txBox="1"/>
          <p:nvPr/>
        </p:nvSpPr>
        <p:spPr>
          <a:xfrm>
            <a:off x="0" y="6488668"/>
            <a:ext cx="861391" cy="369332"/>
          </a:xfrm>
          <a:prstGeom prst="rect">
            <a:avLst/>
          </a:prstGeom>
          <a:noFill/>
        </p:spPr>
        <p:txBody>
          <a:bodyPr wrap="square" rtlCol="0">
            <a:spAutoFit/>
          </a:bodyPr>
          <a:lstStyle/>
          <a:p>
            <a:r>
              <a:rPr lang="en-US" dirty="0">
                <a:solidFill>
                  <a:schemeClr val="bg1"/>
                </a:solidFill>
              </a:rPr>
              <a:t>3</a:t>
            </a:r>
          </a:p>
        </p:txBody>
      </p:sp>
    </p:spTree>
    <p:extLst>
      <p:ext uri="{BB962C8B-B14F-4D97-AF65-F5344CB8AC3E}">
        <p14:creationId xmlns:p14="http://schemas.microsoft.com/office/powerpoint/2010/main" val="600812021"/>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rot="20700000">
            <a:off x="-255847" y="1206500"/>
            <a:ext cx="3783840" cy="546100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rot="900000">
            <a:off x="5766180" y="1079500"/>
            <a:ext cx="3783840" cy="5461000"/>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583338" y="0"/>
            <a:ext cx="4216398" cy="6079592"/>
          </a:xfrm>
          <a:prstGeom prst="rect">
            <a:avLst/>
          </a:prstGeom>
          <a:ln>
            <a:noFill/>
          </a:ln>
          <a:effectLst>
            <a:outerShdw blurRad="292100" dist="139700" dir="2700000" algn="tl" rotWithShape="0">
              <a:srgbClr val="333333">
                <a:alpha val="65000"/>
              </a:srgbClr>
            </a:outerShdw>
          </a:effectLst>
        </p:spPr>
      </p:pic>
      <p:sp>
        <p:nvSpPr>
          <p:cNvPr id="6" name="Oval 5"/>
          <p:cNvSpPr/>
          <p:nvPr/>
        </p:nvSpPr>
        <p:spPr>
          <a:xfrm rot="20378030">
            <a:off x="355600" y="1574800"/>
            <a:ext cx="1485900" cy="533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20593038">
            <a:off x="311279" y="1648190"/>
            <a:ext cx="1521271" cy="53318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20082397">
            <a:off x="267864" y="1664067"/>
            <a:ext cx="1524151" cy="5373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025003">
            <a:off x="7106376" y="1420201"/>
            <a:ext cx="2072432" cy="5334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1151221">
            <a:off x="7009073" y="1476182"/>
            <a:ext cx="2211604" cy="53318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rot="764182">
            <a:off x="7133801" y="1434534"/>
            <a:ext cx="2194319" cy="53735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rot="910675">
            <a:off x="8147052" y="2692726"/>
            <a:ext cx="948082" cy="22799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rot="665574">
            <a:off x="8126841" y="2671263"/>
            <a:ext cx="833276" cy="20531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rot="1228435">
            <a:off x="8122245" y="2623155"/>
            <a:ext cx="907887" cy="30152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698477"/>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spTree>
    <p:extLst>
      <p:ext uri="{BB962C8B-B14F-4D97-AF65-F5344CB8AC3E}">
        <p14:creationId xmlns:p14="http://schemas.microsoft.com/office/powerpoint/2010/main" val="2437831314"/>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PubCon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386" y="1059013"/>
            <a:ext cx="4445308" cy="4542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rot="21184415">
            <a:off x="1249960" y="3976383"/>
            <a:ext cx="5423911" cy="923330"/>
          </a:xfrm>
          <a:prstGeom prst="rect">
            <a:avLst/>
          </a:prstGeom>
          <a:noFill/>
        </p:spPr>
        <p:txBody>
          <a:bodyPr wrap="square" rtlCol="0">
            <a:spAutoFit/>
          </a:bodyPr>
          <a:lstStyle/>
          <a:p>
            <a:pPr algn="ctr"/>
            <a:r>
              <a:rPr lang="en-US" sz="5400" dirty="0">
                <a:latin typeface="stamPete" panose="00000400000000000000" pitchFamily="2" charset="0"/>
              </a:rPr>
              <a:t>Bootlegged</a:t>
            </a:r>
            <a:endParaRPr lang="en-US" sz="1050" dirty="0">
              <a:latin typeface="stamPete" panose="00000400000000000000" pitchFamily="2" charset="0"/>
            </a:endParaRPr>
          </a:p>
        </p:txBody>
      </p:sp>
    </p:spTree>
    <p:extLst>
      <p:ext uri="{BB962C8B-B14F-4D97-AF65-F5344CB8AC3E}">
        <p14:creationId xmlns:p14="http://schemas.microsoft.com/office/powerpoint/2010/main" val="3730535853"/>
      </p:ext>
    </p:extLst>
  </p:cSld>
  <p:clrMapOvr>
    <a:masterClrMapping/>
  </p:clrMapOvr>
  <mc:AlternateContent xmlns:mc="http://schemas.openxmlformats.org/markup-compatibility/2006">
    <mc:Choice xmlns:p14="http://schemas.microsoft.com/office/powerpoint/2010/main" Requires="p14">
      <p:transition spd="slow" p14:dur="2000" advClick="0" advTm="15000"/>
    </mc:Choice>
    <mc:Fallback>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7321" y="0"/>
            <a:ext cx="2080591" cy="70369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19200" y="0"/>
            <a:ext cx="9144000" cy="6900862"/>
          </a:xfrm>
          <a:prstGeom prst="rect">
            <a:avLst/>
          </a:prstGeom>
        </p:spPr>
      </p:pic>
      <p:sp>
        <p:nvSpPr>
          <p:cNvPr id="4" name="TextBox 3"/>
          <p:cNvSpPr txBox="1"/>
          <p:nvPr/>
        </p:nvSpPr>
        <p:spPr>
          <a:xfrm>
            <a:off x="145775" y="2250102"/>
            <a:ext cx="5009321" cy="2400657"/>
          </a:xfrm>
          <a:prstGeom prst="rect">
            <a:avLst/>
          </a:prstGeom>
          <a:noFill/>
        </p:spPr>
        <p:txBody>
          <a:bodyPr wrap="square" rtlCol="0">
            <a:spAutoFit/>
          </a:bodyPr>
          <a:lstStyle/>
          <a:p>
            <a:pPr algn="ctr"/>
            <a:r>
              <a:rPr lang="en-US" sz="15000" dirty="0">
                <a:solidFill>
                  <a:schemeClr val="accent2"/>
                </a:solidFill>
                <a:latin typeface="Segoe UI Light" panose="020B0502040204020203" pitchFamily="34" charset="0"/>
                <a:cs typeface="Segoe UI Light" panose="020B0502040204020203" pitchFamily="34" charset="0"/>
              </a:rPr>
              <a:t>Why</a:t>
            </a:r>
          </a:p>
        </p:txBody>
      </p:sp>
    </p:spTree>
    <p:extLst>
      <p:ext uri="{BB962C8B-B14F-4D97-AF65-F5344CB8AC3E}">
        <p14:creationId xmlns:p14="http://schemas.microsoft.com/office/powerpoint/2010/main" val="4096525449"/>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303" y="1304699"/>
            <a:ext cx="7997182" cy="3982596"/>
          </a:xfrm>
          <a:prstGeom prst="rect">
            <a:avLst/>
          </a:prstGeom>
        </p:spPr>
      </p:pic>
      <p:grpSp>
        <p:nvGrpSpPr>
          <p:cNvPr id="3" name="Group 2"/>
          <p:cNvGrpSpPr/>
          <p:nvPr/>
        </p:nvGrpSpPr>
        <p:grpSpPr>
          <a:xfrm>
            <a:off x="6958345" y="1036113"/>
            <a:ext cx="1951316" cy="1527772"/>
            <a:chOff x="7140334" y="1721913"/>
            <a:chExt cx="1951316" cy="1527772"/>
          </a:xfrm>
        </p:grpSpPr>
        <p:sp>
          <p:nvSpPr>
            <p:cNvPr id="2" name="Rectangle 1"/>
            <p:cNvSpPr/>
            <p:nvPr/>
          </p:nvSpPr>
          <p:spPr>
            <a:xfrm>
              <a:off x="7505701" y="1895249"/>
              <a:ext cx="1080110" cy="1181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40334" y="1721913"/>
              <a:ext cx="1951316" cy="1527772"/>
            </a:xfrm>
            <a:prstGeom prst="rect">
              <a:avLst/>
            </a:prstGeom>
          </p:spPr>
        </p:pic>
      </p:grpSp>
    </p:spTree>
    <p:extLst>
      <p:ext uri="{BB962C8B-B14F-4D97-AF65-F5344CB8AC3E}">
        <p14:creationId xmlns:p14="http://schemas.microsoft.com/office/powerpoint/2010/main" val="18483203"/>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0"/>
            <a:ext cx="9144000" cy="68580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rot="20708274">
            <a:off x="4014324" y="-238848"/>
            <a:ext cx="1934618" cy="2538218"/>
          </a:xfrm>
          <a:prstGeom prst="rect">
            <a:avLst/>
          </a:prstGeom>
        </p:spPr>
      </p:pic>
    </p:spTree>
    <p:extLst>
      <p:ext uri="{BB962C8B-B14F-4D97-AF65-F5344CB8AC3E}">
        <p14:creationId xmlns:p14="http://schemas.microsoft.com/office/powerpoint/2010/main" val="3230147634"/>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7321" y="0"/>
            <a:ext cx="2080591" cy="703690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19200" y="0"/>
            <a:ext cx="9144000" cy="6900862"/>
          </a:xfrm>
          <a:prstGeom prst="rect">
            <a:avLst/>
          </a:prstGeom>
        </p:spPr>
      </p:pic>
      <p:sp>
        <p:nvSpPr>
          <p:cNvPr id="6" name="TextBox 5"/>
          <p:cNvSpPr txBox="1"/>
          <p:nvPr/>
        </p:nvSpPr>
        <p:spPr>
          <a:xfrm>
            <a:off x="145775" y="2250102"/>
            <a:ext cx="5009321" cy="2400657"/>
          </a:xfrm>
          <a:prstGeom prst="rect">
            <a:avLst/>
          </a:prstGeom>
          <a:noFill/>
        </p:spPr>
        <p:txBody>
          <a:bodyPr wrap="square" rtlCol="0">
            <a:spAutoFit/>
          </a:bodyPr>
          <a:lstStyle/>
          <a:p>
            <a:pPr algn="ctr"/>
            <a:r>
              <a:rPr lang="en-US" sz="15000" dirty="0">
                <a:solidFill>
                  <a:schemeClr val="accent2"/>
                </a:solidFill>
                <a:latin typeface="Segoe UI Light" panose="020B0502040204020203" pitchFamily="34" charset="0"/>
                <a:cs typeface="Segoe UI Light" panose="020B0502040204020203" pitchFamily="34" charset="0"/>
              </a:rPr>
              <a:t>How</a:t>
            </a:r>
          </a:p>
        </p:txBody>
      </p:sp>
    </p:spTree>
    <p:extLst>
      <p:ext uri="{BB962C8B-B14F-4D97-AF65-F5344CB8AC3E}">
        <p14:creationId xmlns:p14="http://schemas.microsoft.com/office/powerpoint/2010/main" val="134283858"/>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 y="0"/>
            <a:ext cx="3028951" cy="6857999"/>
          </a:xfrm>
          <a:prstGeom prst="rect">
            <a:avLst/>
          </a:prstGeom>
        </p:spPr>
      </p:pic>
      <p:pic>
        <p:nvPicPr>
          <p:cNvPr id="3" name="Picture 2"/>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2832100" y="0"/>
            <a:ext cx="3313517" cy="6858000"/>
          </a:xfrm>
          <a:prstGeom prst="rect">
            <a:avLst/>
          </a:prstGeom>
        </p:spPr>
      </p:pic>
      <p:pic>
        <p:nvPicPr>
          <p:cNvPr id="4" name="Picture 3"/>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6145617" y="0"/>
            <a:ext cx="2998383" cy="6858000"/>
          </a:xfrm>
          <a:prstGeom prst="rect">
            <a:avLst/>
          </a:prstGeom>
        </p:spPr>
      </p:pic>
    </p:spTree>
    <p:extLst>
      <p:ext uri="{BB962C8B-B14F-4D97-AF65-F5344CB8AC3E}">
        <p14:creationId xmlns:p14="http://schemas.microsoft.com/office/powerpoint/2010/main" val="1511625947"/>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0"/>
            <a:ext cx="3028951" cy="6857999"/>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832100" y="0"/>
            <a:ext cx="3313517" cy="6858000"/>
          </a:xfrm>
          <a:prstGeom prst="rect">
            <a:avLst/>
          </a:prstGeom>
        </p:spPr>
      </p:pic>
      <p:pic>
        <p:nvPicPr>
          <p:cNvPr id="4" name="Picture 3"/>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6145617" y="0"/>
            <a:ext cx="2998383" cy="6858000"/>
          </a:xfrm>
          <a:prstGeom prst="rect">
            <a:avLst/>
          </a:prstGeom>
        </p:spPr>
      </p:pic>
    </p:spTree>
    <p:extLst>
      <p:ext uri="{BB962C8B-B14F-4D97-AF65-F5344CB8AC3E}">
        <p14:creationId xmlns:p14="http://schemas.microsoft.com/office/powerpoint/2010/main" val="19441048"/>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1" y="0"/>
            <a:ext cx="3028951" cy="6857999"/>
          </a:xfrm>
          <a:prstGeom prst="rect">
            <a:avLst/>
          </a:prstGeom>
        </p:spPr>
      </p:pic>
      <p:pic>
        <p:nvPicPr>
          <p:cNvPr id="3" name="Picture 2"/>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2832100" y="0"/>
            <a:ext cx="3313517" cy="6858000"/>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145617" y="0"/>
            <a:ext cx="2998383" cy="6858000"/>
          </a:xfrm>
          <a:prstGeom prst="rect">
            <a:avLst/>
          </a:prstGeom>
        </p:spPr>
      </p:pic>
    </p:spTree>
    <p:extLst>
      <p:ext uri="{BB962C8B-B14F-4D97-AF65-F5344CB8AC3E}">
        <p14:creationId xmlns:p14="http://schemas.microsoft.com/office/powerpoint/2010/main" val="3089978678"/>
      </p:ext>
    </p:extLst>
  </p:cSld>
  <p:clrMapOvr>
    <a:masterClrMapping/>
  </p:clrMapOvr>
  <mc:AlternateContent xmlns:mc="http://schemas.openxmlformats.org/markup-compatibility/2006" xmlns:p14="http://schemas.microsoft.com/office/powerpoint/2010/main">
    <mc:Choice Requires="p14">
      <p:transition p14:dur="100" advClick="0" advTm="15000"/>
    </mc:Choice>
    <mc:Fallback xmlns="">
      <p:transition advClick="0" advTm="15000"/>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681</TotalTime>
  <Words>1144</Words>
  <Application>Microsoft Office PowerPoint</Application>
  <PresentationFormat>On-screen Show (4:3)</PresentationFormat>
  <Paragraphs>132</Paragraphs>
  <Slides>21</Slides>
  <Notes>21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Boston Traffic</vt:lpstr>
      <vt:lpstr>Calibri</vt:lpstr>
      <vt:lpstr>Calibri Light</vt:lpstr>
      <vt:lpstr>Consolas</vt:lpstr>
      <vt:lpstr>Golden Age</vt:lpstr>
      <vt:lpstr>Segoe UI Light</vt:lpstr>
      <vt:lpstr>Segoe UI Semibold</vt:lpstr>
      <vt:lpstr>Squared Display</vt:lpstr>
      <vt:lpstr>stamPete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 Molnar</dc:creator>
  <cp:lastModifiedBy>Nik Molnar</cp:lastModifiedBy>
  <cp:revision>146</cp:revision>
  <dcterms:created xsi:type="dcterms:W3CDTF">2016-07-26T00:21:32Z</dcterms:created>
  <dcterms:modified xsi:type="dcterms:W3CDTF">2017-07-31T16:11:21Z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nimolnar@microsoft.com</vt:lpwstr>
  </property>
  <property fmtid="{D5CDD505-2E9C-101B-9397-08002B2CF9AE}" pid="6" name="MSIP_Label_f42aa342-8706-4288-bd11-ebb85995028c_SetDate">
    <vt:lpwstr>2017-07-31T11:11:19.2636144-05:00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